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embeddings/oleObject1.bin" ContentType="application/vnd.openxmlformats-officedocument.oleObject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64" r:id="rId3"/>
    <p:sldId id="265" r:id="rId4"/>
    <p:sldId id="269" r:id="rId5"/>
    <p:sldId id="281" r:id="rId6"/>
    <p:sldId id="277" r:id="rId7"/>
    <p:sldId id="280" r:id="rId8"/>
    <p:sldId id="279" r:id="rId9"/>
    <p:sldId id="282" r:id="rId10"/>
    <p:sldId id="283" r:id="rId11"/>
    <p:sldId id="271" r:id="rId12"/>
    <p:sldId id="272" r:id="rId13"/>
    <p:sldId id="276" r:id="rId14"/>
    <p:sldId id="273" r:id="rId15"/>
    <p:sldId id="274" r:id="rId16"/>
    <p:sldId id="275" r:id="rId17"/>
    <p:sldId id="284" r:id="rId18"/>
    <p:sldId id="286" r:id="rId19"/>
    <p:sldId id="287" r:id="rId20"/>
    <p:sldId id="298" r:id="rId21"/>
    <p:sldId id="288" r:id="rId22"/>
    <p:sldId id="289" r:id="rId23"/>
    <p:sldId id="290" r:id="rId24"/>
    <p:sldId id="291" r:id="rId25"/>
    <p:sldId id="292" r:id="rId26"/>
    <p:sldId id="293" r:id="rId27"/>
    <p:sldId id="294" r:id="rId28"/>
    <p:sldId id="295" r:id="rId29"/>
    <p:sldId id="296" r:id="rId30"/>
    <p:sldId id="297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351" autoAdjust="0"/>
    <p:restoredTop sz="77570" autoAdjust="0"/>
  </p:normalViewPr>
  <p:slideViewPr>
    <p:cSldViewPr snapToGrid="0" snapToObjects="1">
      <p:cViewPr varScale="1">
        <p:scale>
          <a:sx n="93" d="100"/>
          <a:sy n="93" d="100"/>
        </p:scale>
        <p:origin x="-152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.png>
</file>

<file path=ppt/media/image10.png>
</file>

<file path=ppt/media/image14.png>
</file>

<file path=ppt/media/image15.png>
</file>

<file path=ppt/media/image16.png>
</file>

<file path=ppt/media/image17.png>
</file>

<file path=ppt/media/image19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24E842-38BE-E745-BBC3-DBC4BEDE5A87}" type="datetimeFigureOut">
              <a:rPr lang="en-US" smtClean="0"/>
              <a:t>6/8/17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9DA609-DDA6-0F4E-A054-49FD4D9211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9405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9DA609-DDA6-0F4E-A054-49FD4D9211A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0416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8BA3285-1D47-C64E-BE1F-7D54D204DC48}" type="slidenum">
              <a:rPr lang="en-US"/>
              <a:pPr/>
              <a:t>16</a:t>
            </a:fld>
            <a:endParaRPr lang="en-US"/>
          </a:p>
        </p:txBody>
      </p:sp>
      <p:sp>
        <p:nvSpPr>
          <p:cNvPr id="107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075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DD8D6E8-6FDB-3B46-BEF4-F8B18CC4DAFC}" type="slidenum">
              <a:rPr lang="en-US"/>
              <a:pPr/>
              <a:t>17</a:t>
            </a:fld>
            <a:endParaRPr lang="en-US"/>
          </a:p>
        </p:txBody>
      </p:sp>
      <p:sp>
        <p:nvSpPr>
          <p:cNvPr id="2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15B3DBC-5D1D-D446-9518-0295948AC8DB}" type="slidenum">
              <a:rPr lang="en-US"/>
              <a:pPr/>
              <a:t>18</a:t>
            </a:fld>
            <a:endParaRPr lang="en-US"/>
          </a:p>
        </p:txBody>
      </p:sp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7E09140-DF9F-0E42-94DA-B32351D3E463}" type="slidenum">
              <a:rPr lang="en-US"/>
              <a:pPr/>
              <a:t>19</a:t>
            </a:fld>
            <a:endParaRPr lang="en-US"/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4A3DD78-DA93-574D-A6C4-E84BA7057E2A}" type="slidenum">
              <a:rPr lang="en-US"/>
              <a:pPr/>
              <a:t>20</a:t>
            </a:fld>
            <a:endParaRPr lang="en-US"/>
          </a:p>
        </p:txBody>
      </p:sp>
      <p:sp>
        <p:nvSpPr>
          <p:cNvPr id="30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A405688-4F7B-ED44-8C54-71F4D968E2AC}" type="slidenum">
              <a:rPr lang="en-US"/>
              <a:pPr/>
              <a:t>21</a:t>
            </a:fld>
            <a:endParaRPr lang="en-US"/>
          </a:p>
        </p:txBody>
      </p:sp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84DA52D-FF1A-A446-9FFC-C1E4F76E046E}" type="slidenum">
              <a:rPr lang="en-US"/>
              <a:pPr/>
              <a:t>22</a:t>
            </a:fld>
            <a:endParaRPr lang="en-US"/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BF1C07-32FB-9840-A8AB-53D28F98F3D2}" type="slidenum">
              <a:rPr lang="en-US"/>
              <a:pPr/>
              <a:t>23</a:t>
            </a:fld>
            <a:endParaRPr lang="en-US"/>
          </a:p>
        </p:txBody>
      </p:sp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4D45779-429A-964B-9123-2B87D4AB982C}" type="slidenum">
              <a:rPr lang="en-US"/>
              <a:pPr/>
              <a:t>24</a:t>
            </a:fld>
            <a:endParaRPr lang="en-US"/>
          </a:p>
        </p:txBody>
      </p:sp>
      <p:sp>
        <p:nvSpPr>
          <p:cNvPr id="53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3964198-91EC-4247-AD7D-2B45953355B4}" type="slidenum">
              <a:rPr lang="en-US"/>
              <a:pPr/>
              <a:t>25</a:t>
            </a:fld>
            <a:endParaRPr lang="en-US"/>
          </a:p>
        </p:txBody>
      </p:sp>
      <p:sp>
        <p:nvSpPr>
          <p:cNvPr id="61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9FF2172-B878-324E-88FD-3292394AF893}" type="slidenum">
              <a:rPr lang="en-US"/>
              <a:pPr/>
              <a:t>4</a:t>
            </a:fld>
            <a:endParaRPr lang="en-US"/>
          </a:p>
        </p:txBody>
      </p:sp>
      <p:sp>
        <p:nvSpPr>
          <p:cNvPr id="17203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7203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/>
              <a:t>So what are the predicted conseqeunces?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DDEEBA6-92D5-DA46-B05E-14488966E645}" type="slidenum">
              <a:rPr lang="en-US"/>
              <a:pPr/>
              <a:t>26</a:t>
            </a:fld>
            <a:endParaRPr lang="en-US"/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34CAD64-C88B-B147-B3B8-7082E0BA8CE7}" type="slidenum">
              <a:rPr lang="en-US"/>
              <a:pPr/>
              <a:t>27</a:t>
            </a:fld>
            <a:endParaRPr lang="en-US"/>
          </a:p>
        </p:txBody>
      </p:sp>
      <p:sp>
        <p:nvSpPr>
          <p:cNvPr id="63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D882922-B806-864E-B229-8BE52E8853FE}" type="slidenum">
              <a:rPr lang="en-US"/>
              <a:pPr/>
              <a:t>28</a:t>
            </a:fld>
            <a:endParaRPr lang="en-US"/>
          </a:p>
        </p:txBody>
      </p:sp>
      <p:sp>
        <p:nvSpPr>
          <p:cNvPr id="64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F94A84F-80FB-F249-9F43-28F4702BF540}" type="slidenum">
              <a:rPr lang="en-US"/>
              <a:pPr/>
              <a:t>29</a:t>
            </a:fld>
            <a:endParaRPr lang="en-US"/>
          </a:p>
        </p:txBody>
      </p:sp>
      <p:sp>
        <p:nvSpPr>
          <p:cNvPr id="65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8730F5-2137-5042-BE1E-3985A8FEA0A9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B08F1-1C80-4D4F-8243-7B3BDB7846F1}" type="slidenum">
              <a:rPr lang="en-US"/>
              <a:pPr/>
              <a:t>8</a:t>
            </a:fld>
            <a:endParaRPr lang="en-US"/>
          </a:p>
        </p:txBody>
      </p:sp>
      <p:sp>
        <p:nvSpPr>
          <p:cNvPr id="2590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59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0BB19C0-41AC-B142-9DE5-F302A9A156AE}" type="slidenum">
              <a:rPr lang="en-US"/>
              <a:pPr/>
              <a:t>11</a:t>
            </a:fld>
            <a:endParaRPr lang="en-US"/>
          </a:p>
        </p:txBody>
      </p:sp>
      <p:sp>
        <p:nvSpPr>
          <p:cNvPr id="20480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48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C54CB2A-8070-0B48-9E07-7FD94B2E96D1}" type="slidenum">
              <a:rPr lang="en-US"/>
              <a:pPr/>
              <a:t>12</a:t>
            </a:fld>
            <a:endParaRPr lang="en-US"/>
          </a:p>
        </p:txBody>
      </p:sp>
      <p:sp>
        <p:nvSpPr>
          <p:cNvPr id="19251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251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F475D36-1239-6F4F-91F0-B8CD8E40D3F3}" type="slidenum">
              <a:rPr lang="en-US"/>
              <a:pPr/>
              <a:t>13</a:t>
            </a:fld>
            <a:endParaRPr lang="en-US"/>
          </a:p>
        </p:txBody>
      </p:sp>
      <p:sp>
        <p:nvSpPr>
          <p:cNvPr id="150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FD98A1A-0455-3344-A486-009C53CF7B7E}" type="slidenum">
              <a:rPr lang="en-US"/>
              <a:pPr/>
              <a:t>14</a:t>
            </a:fld>
            <a:endParaRPr lang="en-US"/>
          </a:p>
        </p:txBody>
      </p:sp>
      <p:sp>
        <p:nvSpPr>
          <p:cNvPr id="19456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6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144143B-B6D5-2546-84FA-415E61202153}" type="slidenum">
              <a:rPr lang="en-US"/>
              <a:pPr/>
              <a:t>15</a:t>
            </a:fld>
            <a:endParaRPr lang="en-US"/>
          </a:p>
        </p:txBody>
      </p:sp>
      <p:sp>
        <p:nvSpPr>
          <p:cNvPr id="200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0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53756-A225-6748-BD0C-BEA27298AA35}" type="datetimeFigureOut">
              <a:rPr lang="en-US" smtClean="0"/>
              <a:t>6/8/17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DBAF-90F8-3A42-8613-9C8977F82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713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53756-A225-6748-BD0C-BEA27298AA35}" type="datetimeFigureOut">
              <a:rPr lang="en-US" smtClean="0"/>
              <a:t>6/8/17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DBAF-90F8-3A42-8613-9C8977F82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662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53756-A225-6748-BD0C-BEA27298AA35}" type="datetimeFigureOut">
              <a:rPr lang="en-US" smtClean="0"/>
              <a:t>6/8/17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DBAF-90F8-3A42-8613-9C8977F82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544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lipArt Placeholder 2"/>
          <p:cNvSpPr>
            <a:spLocks noGrp="1"/>
          </p:cNvSpPr>
          <p:nvPr>
            <p:ph type="clipArt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C7A34EC9-3B75-464A-B152-27F28EFB962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037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53756-A225-6748-BD0C-BEA27298AA35}" type="datetimeFigureOut">
              <a:rPr lang="en-US" smtClean="0"/>
              <a:t>6/8/17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DBAF-90F8-3A42-8613-9C8977F82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248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53756-A225-6748-BD0C-BEA27298AA35}" type="datetimeFigureOut">
              <a:rPr lang="en-US" smtClean="0"/>
              <a:t>6/8/17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DBAF-90F8-3A42-8613-9C8977F82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307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53756-A225-6748-BD0C-BEA27298AA35}" type="datetimeFigureOut">
              <a:rPr lang="en-US" smtClean="0"/>
              <a:t>6/8/17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DBAF-90F8-3A42-8613-9C8977F82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66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53756-A225-6748-BD0C-BEA27298AA35}" type="datetimeFigureOut">
              <a:rPr lang="en-US" smtClean="0"/>
              <a:t>6/8/17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DBAF-90F8-3A42-8613-9C8977F82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575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53756-A225-6748-BD0C-BEA27298AA35}" type="datetimeFigureOut">
              <a:rPr lang="en-US" smtClean="0"/>
              <a:t>6/8/17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DBAF-90F8-3A42-8613-9C8977F82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149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53756-A225-6748-BD0C-BEA27298AA35}" type="datetimeFigureOut">
              <a:rPr lang="en-US" smtClean="0"/>
              <a:t>6/8/17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DBAF-90F8-3A42-8613-9C8977F82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377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53756-A225-6748-BD0C-BEA27298AA35}" type="datetimeFigureOut">
              <a:rPr lang="en-US" smtClean="0"/>
              <a:t>6/8/17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DBAF-90F8-3A42-8613-9C8977F82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56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53756-A225-6748-BD0C-BEA27298AA35}" type="datetimeFigureOut">
              <a:rPr lang="en-US" smtClean="0"/>
              <a:t>6/8/17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DBAF-90F8-3A42-8613-9C8977F82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505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53756-A225-6748-BD0C-BEA27298AA35}" type="datetimeFigureOut">
              <a:rPr lang="en-US" smtClean="0"/>
              <a:t>6/8/17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E2DBAF-90F8-3A42-8613-9C8977F82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616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latteryjp@si.edu" TargetMode="External"/><Relationship Id="rId4" Type="http://schemas.openxmlformats.org/officeDocument/2006/relationships/hyperlink" Target="mailto:Jill.Pecon.Slattery@gmail.com" TargetMode="External"/><Relationship Id="rId5" Type="http://schemas.openxmlformats.org/officeDocument/2006/relationships/hyperlink" Target="http://www.cornerstonegenomics.com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emf"/><Relationship Id="rId3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emf"/><Relationship Id="rId5" Type="http://schemas.openxmlformats.org/officeDocument/2006/relationships/image" Target="../media/image19.png"/><Relationship Id="rId6" Type="http://schemas.openxmlformats.org/officeDocument/2006/relationships/image" Target="../media/image20.jpeg"/><Relationship Id="rId7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hyperlink" Target="http://journals.plos.org/plosgenetics/article?id=10.1371/journal.pgen.1001342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journals.plos.org/plosgenetics/article?id=10.1371/journal.pgen.1001342" TargetMode="External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9.emf"/><Relationship Id="rId6" Type="http://schemas.openxmlformats.org/officeDocument/2006/relationships/image" Target="../media/image10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Testing for Selection in Genes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GDW2017</a:t>
            </a:r>
          </a:p>
          <a:p>
            <a:r>
              <a:rPr lang="en-US" dirty="0" smtClean="0"/>
              <a:t>Colorado State University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10838" y="6081294"/>
            <a:ext cx="86935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/>
              </a:rPr>
              <a:t>Slatteryjp@si.edu</a:t>
            </a:r>
            <a:r>
              <a:rPr lang="en-US" dirty="0" smtClean="0"/>
              <a:t>							</a:t>
            </a:r>
            <a:endParaRPr lang="en-US" dirty="0"/>
          </a:p>
          <a:p>
            <a:r>
              <a:rPr lang="en-US" dirty="0" smtClean="0">
                <a:hlinkClick r:id="rId4"/>
              </a:rPr>
              <a:t>Jill.Pecon.Slattery@gmail.com</a:t>
            </a:r>
            <a:r>
              <a:rPr lang="en-US" dirty="0" smtClean="0"/>
              <a:t>						</a:t>
            </a:r>
            <a:r>
              <a:rPr lang="en-US" dirty="0" smtClean="0">
                <a:hlinkClick r:id="rId5"/>
              </a:rPr>
              <a:t>www.cornerstonegenomics.com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25829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8436" y="2526563"/>
            <a:ext cx="6705600" cy="40259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58" y="0"/>
            <a:ext cx="6616700" cy="207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75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79" name="Rectangle 3"/>
          <p:cNvSpPr>
            <a:spLocks noChangeArrowheads="1"/>
          </p:cNvSpPr>
          <p:nvPr/>
        </p:nvSpPr>
        <p:spPr bwMode="auto">
          <a:xfrm>
            <a:off x="6972300" y="2089150"/>
            <a:ext cx="2008188" cy="4114800"/>
          </a:xfrm>
          <a:prstGeom prst="rect">
            <a:avLst/>
          </a:prstGeom>
          <a:solidFill>
            <a:srgbClr val="F4F4F4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algn="r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US">
                <a:ea typeface="MS Pゴシック" charset="0"/>
                <a:cs typeface="MS Pゴシック" charset="0"/>
              </a:rPr>
              <a:t>Y/A 	= 9.92/6.51</a:t>
            </a:r>
          </a:p>
          <a:p>
            <a:pPr marL="342900" indent="-342900" algn="r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US">
                <a:ea typeface="MS Pゴシック" charset="0"/>
                <a:cs typeface="MS Pゴシック" charset="0"/>
              </a:rPr>
              <a:t>		</a:t>
            </a:r>
            <a:r>
              <a:rPr lang="en-US" b="1">
                <a:ea typeface="MS Pゴシック" charset="0"/>
                <a:cs typeface="MS Pゴシック" charset="0"/>
              </a:rPr>
              <a:t>=</a:t>
            </a:r>
            <a:r>
              <a:rPr lang="en-US" b="1" i="1">
                <a:ea typeface="MS Pゴシック" charset="0"/>
                <a:cs typeface="MS Pゴシック" charset="0"/>
              </a:rPr>
              <a:t>1.52</a:t>
            </a:r>
            <a:endParaRPr lang="en-US">
              <a:ea typeface="MS Pゴシック" charset="0"/>
              <a:cs typeface="MS Pゴシック" charset="0"/>
            </a:endParaRPr>
          </a:p>
          <a:p>
            <a:pPr marL="342900" indent="-342900" algn="r" eaLnBrk="1" hangingPunct="1">
              <a:lnSpc>
                <a:spcPct val="90000"/>
              </a:lnSpc>
              <a:spcBef>
                <a:spcPct val="20000"/>
              </a:spcBef>
            </a:pPr>
            <a:endParaRPr lang="en-US">
              <a:ea typeface="MS Pゴシック" charset="0"/>
              <a:cs typeface="MS Pゴシック" charset="0"/>
            </a:endParaRPr>
          </a:p>
          <a:p>
            <a:pPr marL="342900" indent="-342900" algn="r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US">
                <a:ea typeface="MS Pゴシック" charset="0"/>
                <a:cs typeface="MS Pゴシック" charset="0"/>
              </a:rPr>
              <a:t>X/A 	= 4.35/6.51</a:t>
            </a:r>
          </a:p>
          <a:p>
            <a:pPr marL="342900" indent="-342900" algn="r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US">
                <a:ea typeface="MS Pゴシック" charset="0"/>
                <a:cs typeface="MS Pゴシック" charset="0"/>
              </a:rPr>
              <a:t>		</a:t>
            </a:r>
            <a:r>
              <a:rPr lang="en-US" b="1">
                <a:ea typeface="MS Pゴシック" charset="0"/>
                <a:cs typeface="MS Pゴシック" charset="0"/>
              </a:rPr>
              <a:t>=</a:t>
            </a:r>
            <a:r>
              <a:rPr lang="en-US" b="1" i="1">
                <a:ea typeface="MS Pゴシック" charset="0"/>
                <a:cs typeface="MS Pゴシック" charset="0"/>
              </a:rPr>
              <a:t> 0.67</a:t>
            </a:r>
            <a:endParaRPr lang="en-US">
              <a:ea typeface="MS Pゴシック" charset="0"/>
              <a:cs typeface="MS Pゴシック" charset="0"/>
            </a:endParaRPr>
          </a:p>
          <a:p>
            <a:pPr marL="342900" indent="-342900" algn="r" eaLnBrk="1" hangingPunct="1">
              <a:lnSpc>
                <a:spcPct val="90000"/>
              </a:lnSpc>
              <a:spcBef>
                <a:spcPct val="20000"/>
              </a:spcBef>
            </a:pPr>
            <a:endParaRPr lang="en-US">
              <a:ea typeface="MS Pゴシック" charset="0"/>
              <a:cs typeface="MS Pゴシック" charset="0"/>
            </a:endParaRPr>
          </a:p>
          <a:p>
            <a:pPr marL="342900" indent="-342900" algn="r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US">
                <a:ea typeface="MS Pゴシック" charset="0"/>
                <a:cs typeface="MS Pゴシック" charset="0"/>
              </a:rPr>
              <a:t>Y/X	= 9.92/4.35</a:t>
            </a:r>
          </a:p>
          <a:p>
            <a:pPr marL="342900" indent="-342900" algn="r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US">
                <a:ea typeface="MS Pゴシック" charset="0"/>
                <a:cs typeface="MS Pゴシック" charset="0"/>
              </a:rPr>
              <a:t>		= </a:t>
            </a:r>
            <a:r>
              <a:rPr lang="en-US" b="1" i="1">
                <a:ea typeface="MS Pゴシック" charset="0"/>
                <a:cs typeface="MS Pゴシック" charset="0"/>
              </a:rPr>
              <a:t>2.28</a:t>
            </a:r>
            <a:endParaRPr lang="en-US">
              <a:ea typeface="MS Pゴシック" charset="0"/>
              <a:cs typeface="MS Pゴシック" charset="0"/>
            </a:endParaRPr>
          </a:p>
          <a:p>
            <a:pPr marL="342900" indent="-342900" algn="r" eaLnBrk="1" hangingPunct="1">
              <a:lnSpc>
                <a:spcPct val="90000"/>
              </a:lnSpc>
              <a:spcBef>
                <a:spcPct val="20000"/>
              </a:spcBef>
            </a:pPr>
            <a:endParaRPr lang="en-US">
              <a:ea typeface="MS Pゴシック" charset="0"/>
              <a:cs typeface="MS Pゴシック" charset="0"/>
            </a:endParaRPr>
          </a:p>
        </p:txBody>
      </p:sp>
      <p:pic>
        <p:nvPicPr>
          <p:cNvPr id="203780" name="Picture 4" descr="colortreefi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16050"/>
            <a:ext cx="6705600" cy="5362007"/>
          </a:xfrm>
          <a:prstGeom prst="rect">
            <a:avLst/>
          </a:prstGeom>
          <a:solidFill>
            <a:srgbClr val="EB8435"/>
          </a:solidFill>
        </p:spPr>
      </p:pic>
      <p:sp>
        <p:nvSpPr>
          <p:cNvPr id="2" name="TextBox 1"/>
          <p:cNvSpPr txBox="1"/>
          <p:nvPr/>
        </p:nvSpPr>
        <p:spPr>
          <a:xfrm>
            <a:off x="1092200" y="876300"/>
            <a:ext cx="7590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Estimates of Male–Driven Evolution Using Branch Lengths of </a:t>
            </a:r>
            <a:r>
              <a:rPr lang="en-US" dirty="0" err="1" smtClean="0"/>
              <a:t>Felidae</a:t>
            </a:r>
            <a:r>
              <a:rPr lang="en-US" dirty="0" smtClean="0"/>
              <a:t> Phylogeny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432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90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sz="2800" i="1" dirty="0" smtClean="0"/>
              <a:t>SRY</a:t>
            </a:r>
            <a:r>
              <a:rPr lang="en-US" sz="2800" i="1" dirty="0"/>
              <a:t>:  </a:t>
            </a:r>
            <a:r>
              <a:rPr lang="en-US" sz="2800" dirty="0"/>
              <a:t>the mammalian male determining gene</a:t>
            </a:r>
            <a:r>
              <a:rPr lang="en-US" i="1" dirty="0"/>
              <a:t/>
            </a:r>
            <a:br>
              <a:rPr lang="en-US" i="1" dirty="0"/>
            </a:br>
            <a:endParaRPr lang="en-US" dirty="0"/>
          </a:p>
        </p:txBody>
      </p:sp>
      <p:pic>
        <p:nvPicPr>
          <p:cNvPr id="191491" name="Picture 3"/>
          <p:cNvPicPr>
            <a:picLocks noGrp="1" noChangeAspect="1" noChangeArrowheads="1"/>
          </p:cNvPicPr>
          <p:nvPr>
            <p:ph type="body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4800" y="2057400"/>
            <a:ext cx="4724400" cy="2630488"/>
          </a:xfrm>
          <a:ln/>
        </p:spPr>
      </p:pic>
      <p:pic>
        <p:nvPicPr>
          <p:cNvPr id="19149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3962400"/>
            <a:ext cx="3211513" cy="2617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12700" dist="12698" dir="2700000" algn="ctr" rotWithShape="0">
                    <a:schemeClr val="bg2">
                      <a:alpha val="99962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237885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Line 2"/>
          <p:cNvSpPr>
            <a:spLocks noChangeAspect="1" noChangeShapeType="1"/>
          </p:cNvSpPr>
          <p:nvPr/>
        </p:nvSpPr>
        <p:spPr bwMode="auto">
          <a:xfrm>
            <a:off x="184150" y="6510338"/>
            <a:ext cx="488950" cy="15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47" name="Freeform 3"/>
          <p:cNvSpPr>
            <a:spLocks/>
          </p:cNvSpPr>
          <p:nvPr/>
        </p:nvSpPr>
        <p:spPr bwMode="auto">
          <a:xfrm>
            <a:off x="2641600" y="4048125"/>
            <a:ext cx="822325" cy="1304925"/>
          </a:xfrm>
          <a:custGeom>
            <a:avLst/>
            <a:gdLst>
              <a:gd name="T0" fmla="*/ 216 w 545"/>
              <a:gd name="T1" fmla="*/ 0 h 1067"/>
              <a:gd name="T2" fmla="*/ 0 w 545"/>
              <a:gd name="T3" fmla="*/ 0 h 1067"/>
              <a:gd name="T4" fmla="*/ 0 w 545"/>
              <a:gd name="T5" fmla="*/ 1067 h 1067"/>
              <a:gd name="T6" fmla="*/ 545 w 545"/>
              <a:gd name="T7" fmla="*/ 1067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45" h="1067">
                <a:moveTo>
                  <a:pt x="216" y="0"/>
                </a:moveTo>
                <a:lnTo>
                  <a:pt x="0" y="0"/>
                </a:lnTo>
                <a:lnTo>
                  <a:pt x="0" y="1067"/>
                </a:lnTo>
                <a:lnTo>
                  <a:pt x="545" y="1067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48" name="Freeform 4"/>
          <p:cNvSpPr>
            <a:spLocks/>
          </p:cNvSpPr>
          <p:nvPr/>
        </p:nvSpPr>
        <p:spPr bwMode="auto">
          <a:xfrm>
            <a:off x="2959100" y="2611438"/>
            <a:ext cx="641350" cy="1511300"/>
          </a:xfrm>
          <a:custGeom>
            <a:avLst/>
            <a:gdLst>
              <a:gd name="T0" fmla="*/ 132 w 425"/>
              <a:gd name="T1" fmla="*/ 0 h 1355"/>
              <a:gd name="T2" fmla="*/ 0 w 425"/>
              <a:gd name="T3" fmla="*/ 0 h 1355"/>
              <a:gd name="T4" fmla="*/ 0 w 425"/>
              <a:gd name="T5" fmla="*/ 1355 h 1355"/>
              <a:gd name="T6" fmla="*/ 425 w 425"/>
              <a:gd name="T7" fmla="*/ 1355 h 1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25" h="1355">
                <a:moveTo>
                  <a:pt x="132" y="0"/>
                </a:moveTo>
                <a:lnTo>
                  <a:pt x="0" y="0"/>
                </a:lnTo>
                <a:lnTo>
                  <a:pt x="0" y="1355"/>
                </a:lnTo>
                <a:lnTo>
                  <a:pt x="425" y="1355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49" name="Freeform 5"/>
          <p:cNvSpPr>
            <a:spLocks/>
          </p:cNvSpPr>
          <p:nvPr/>
        </p:nvSpPr>
        <p:spPr bwMode="auto">
          <a:xfrm>
            <a:off x="3155950" y="2087563"/>
            <a:ext cx="441325" cy="1136650"/>
          </a:xfrm>
          <a:custGeom>
            <a:avLst/>
            <a:gdLst>
              <a:gd name="T0" fmla="*/ 24 w 293"/>
              <a:gd name="T1" fmla="*/ 0 h 816"/>
              <a:gd name="T2" fmla="*/ 0 w 293"/>
              <a:gd name="T3" fmla="*/ 0 h 816"/>
              <a:gd name="T4" fmla="*/ 0 w 293"/>
              <a:gd name="T5" fmla="*/ 816 h 816"/>
              <a:gd name="T6" fmla="*/ 293 w 293"/>
              <a:gd name="T7" fmla="*/ 816 h 8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3" h="816">
                <a:moveTo>
                  <a:pt x="24" y="0"/>
                </a:moveTo>
                <a:lnTo>
                  <a:pt x="0" y="0"/>
                </a:lnTo>
                <a:lnTo>
                  <a:pt x="0" y="816"/>
                </a:lnTo>
                <a:lnTo>
                  <a:pt x="293" y="816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50" name="Freeform 6"/>
          <p:cNvSpPr>
            <a:spLocks/>
          </p:cNvSpPr>
          <p:nvPr/>
        </p:nvSpPr>
        <p:spPr bwMode="auto">
          <a:xfrm>
            <a:off x="3186113" y="1552575"/>
            <a:ext cx="131762" cy="998538"/>
          </a:xfrm>
          <a:custGeom>
            <a:avLst/>
            <a:gdLst>
              <a:gd name="T0" fmla="*/ 54 w 77"/>
              <a:gd name="T1" fmla="*/ 0 h 696"/>
              <a:gd name="T2" fmla="*/ 0 w 77"/>
              <a:gd name="T3" fmla="*/ 0 h 696"/>
              <a:gd name="T4" fmla="*/ 0 w 77"/>
              <a:gd name="T5" fmla="*/ 696 h 696"/>
              <a:gd name="T6" fmla="*/ 77 w 77"/>
              <a:gd name="T7" fmla="*/ 696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7" h="696">
                <a:moveTo>
                  <a:pt x="54" y="0"/>
                </a:moveTo>
                <a:lnTo>
                  <a:pt x="0" y="0"/>
                </a:lnTo>
                <a:lnTo>
                  <a:pt x="0" y="696"/>
                </a:lnTo>
                <a:lnTo>
                  <a:pt x="77" y="696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51" name="Freeform 7"/>
          <p:cNvSpPr>
            <a:spLocks/>
          </p:cNvSpPr>
          <p:nvPr/>
        </p:nvSpPr>
        <p:spPr bwMode="auto">
          <a:xfrm>
            <a:off x="3270250" y="1076325"/>
            <a:ext cx="488950" cy="584200"/>
          </a:xfrm>
          <a:custGeom>
            <a:avLst/>
            <a:gdLst>
              <a:gd name="T0" fmla="*/ 293 w 293"/>
              <a:gd name="T1" fmla="*/ 0 h 707"/>
              <a:gd name="T2" fmla="*/ 0 w 293"/>
              <a:gd name="T3" fmla="*/ 0 h 707"/>
              <a:gd name="T4" fmla="*/ 0 w 293"/>
              <a:gd name="T5" fmla="*/ 707 h 707"/>
              <a:gd name="T6" fmla="*/ 53 w 293"/>
              <a:gd name="T7" fmla="*/ 707 h 7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3" h="707">
                <a:moveTo>
                  <a:pt x="293" y="0"/>
                </a:moveTo>
                <a:lnTo>
                  <a:pt x="0" y="0"/>
                </a:lnTo>
                <a:lnTo>
                  <a:pt x="0" y="707"/>
                </a:lnTo>
                <a:lnTo>
                  <a:pt x="53" y="707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52" name="Freeform 8"/>
          <p:cNvSpPr>
            <a:spLocks/>
          </p:cNvSpPr>
          <p:nvPr/>
        </p:nvSpPr>
        <p:spPr bwMode="auto">
          <a:xfrm rot="21593886" flipV="1">
            <a:off x="3368675" y="1476375"/>
            <a:ext cx="1036638" cy="533400"/>
          </a:xfrm>
          <a:custGeom>
            <a:avLst/>
            <a:gdLst>
              <a:gd name="T0" fmla="*/ 186 w 702"/>
              <a:gd name="T1" fmla="*/ 0 h 216"/>
              <a:gd name="T2" fmla="*/ 0 w 702"/>
              <a:gd name="T3" fmla="*/ 0 h 216"/>
              <a:gd name="T4" fmla="*/ 0 w 702"/>
              <a:gd name="T5" fmla="*/ 216 h 216"/>
              <a:gd name="T6" fmla="*/ 702 w 702"/>
              <a:gd name="T7" fmla="*/ 216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02" h="216">
                <a:moveTo>
                  <a:pt x="186" y="0"/>
                </a:moveTo>
                <a:lnTo>
                  <a:pt x="0" y="0"/>
                </a:lnTo>
                <a:lnTo>
                  <a:pt x="0" y="216"/>
                </a:lnTo>
                <a:lnTo>
                  <a:pt x="702" y="216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53" name="Freeform 9"/>
          <p:cNvSpPr>
            <a:spLocks noChangeAspect="1"/>
          </p:cNvSpPr>
          <p:nvPr/>
        </p:nvSpPr>
        <p:spPr bwMode="auto">
          <a:xfrm>
            <a:off x="3668713" y="1879600"/>
            <a:ext cx="830262" cy="309563"/>
          </a:xfrm>
          <a:custGeom>
            <a:avLst/>
            <a:gdLst>
              <a:gd name="T0" fmla="*/ 132 w 546"/>
              <a:gd name="T1" fmla="*/ 0 h 204"/>
              <a:gd name="T2" fmla="*/ 0 w 546"/>
              <a:gd name="T3" fmla="*/ 0 h 204"/>
              <a:gd name="T4" fmla="*/ 0 w 546"/>
              <a:gd name="T5" fmla="*/ 204 h 204"/>
              <a:gd name="T6" fmla="*/ 546 w 546"/>
              <a:gd name="T7" fmla="*/ 204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46" h="204">
                <a:moveTo>
                  <a:pt x="132" y="0"/>
                </a:moveTo>
                <a:lnTo>
                  <a:pt x="0" y="0"/>
                </a:lnTo>
                <a:lnTo>
                  <a:pt x="0" y="204"/>
                </a:lnTo>
                <a:lnTo>
                  <a:pt x="546" y="204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54" name="Freeform 10"/>
          <p:cNvSpPr>
            <a:spLocks noChangeAspect="1"/>
          </p:cNvSpPr>
          <p:nvPr/>
        </p:nvSpPr>
        <p:spPr bwMode="auto">
          <a:xfrm>
            <a:off x="3898900" y="1736725"/>
            <a:ext cx="374650" cy="263525"/>
          </a:xfrm>
          <a:custGeom>
            <a:avLst/>
            <a:gdLst>
              <a:gd name="T0" fmla="*/ 54 w 246"/>
              <a:gd name="T1" fmla="*/ 0 h 174"/>
              <a:gd name="T2" fmla="*/ 0 w 246"/>
              <a:gd name="T3" fmla="*/ 0 h 174"/>
              <a:gd name="T4" fmla="*/ 0 w 246"/>
              <a:gd name="T5" fmla="*/ 174 h 174"/>
              <a:gd name="T6" fmla="*/ 246 w 246"/>
              <a:gd name="T7" fmla="*/ 174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46" h="174">
                <a:moveTo>
                  <a:pt x="54" y="0"/>
                </a:moveTo>
                <a:lnTo>
                  <a:pt x="0" y="0"/>
                </a:lnTo>
                <a:lnTo>
                  <a:pt x="0" y="174"/>
                </a:lnTo>
                <a:lnTo>
                  <a:pt x="246" y="174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55" name="Freeform 11"/>
          <p:cNvSpPr>
            <a:spLocks noChangeAspect="1"/>
          </p:cNvSpPr>
          <p:nvPr/>
        </p:nvSpPr>
        <p:spPr bwMode="auto">
          <a:xfrm>
            <a:off x="3984625" y="1651000"/>
            <a:ext cx="328613" cy="173038"/>
          </a:xfrm>
          <a:custGeom>
            <a:avLst/>
            <a:gdLst>
              <a:gd name="T0" fmla="*/ 216 w 216"/>
              <a:gd name="T1" fmla="*/ 0 h 114"/>
              <a:gd name="T2" fmla="*/ 0 w 216"/>
              <a:gd name="T3" fmla="*/ 0 h 114"/>
              <a:gd name="T4" fmla="*/ 0 w 216"/>
              <a:gd name="T5" fmla="*/ 114 h 114"/>
              <a:gd name="T6" fmla="*/ 144 w 216"/>
              <a:gd name="T7" fmla="*/ 114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" h="114">
                <a:moveTo>
                  <a:pt x="216" y="0"/>
                </a:moveTo>
                <a:lnTo>
                  <a:pt x="0" y="0"/>
                </a:lnTo>
                <a:lnTo>
                  <a:pt x="0" y="114"/>
                </a:lnTo>
                <a:lnTo>
                  <a:pt x="144" y="114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56" name="Freeform 12"/>
          <p:cNvSpPr>
            <a:spLocks noChangeAspect="1"/>
          </p:cNvSpPr>
          <p:nvPr/>
        </p:nvSpPr>
        <p:spPr bwMode="auto">
          <a:xfrm>
            <a:off x="3316288" y="2357438"/>
            <a:ext cx="552450" cy="344487"/>
          </a:xfrm>
          <a:custGeom>
            <a:avLst/>
            <a:gdLst>
              <a:gd name="T0" fmla="*/ 366 w 366"/>
              <a:gd name="T1" fmla="*/ 0 h 228"/>
              <a:gd name="T2" fmla="*/ 0 w 366"/>
              <a:gd name="T3" fmla="*/ 0 h 228"/>
              <a:gd name="T4" fmla="*/ 0 w 366"/>
              <a:gd name="T5" fmla="*/ 228 h 228"/>
              <a:gd name="T6" fmla="*/ 312 w 366"/>
              <a:gd name="T7" fmla="*/ 228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66" h="228">
                <a:moveTo>
                  <a:pt x="366" y="0"/>
                </a:moveTo>
                <a:lnTo>
                  <a:pt x="0" y="0"/>
                </a:lnTo>
                <a:lnTo>
                  <a:pt x="0" y="228"/>
                </a:lnTo>
                <a:lnTo>
                  <a:pt x="312" y="228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57" name="Line 13"/>
          <p:cNvSpPr>
            <a:spLocks noChangeAspect="1" noChangeShapeType="1"/>
          </p:cNvSpPr>
          <p:nvPr/>
        </p:nvSpPr>
        <p:spPr bwMode="auto">
          <a:xfrm flipH="1">
            <a:off x="3316288" y="2538413"/>
            <a:ext cx="860425" cy="1587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58" name="Freeform 14"/>
          <p:cNvSpPr>
            <a:spLocks noChangeAspect="1"/>
          </p:cNvSpPr>
          <p:nvPr/>
        </p:nvSpPr>
        <p:spPr bwMode="auto">
          <a:xfrm>
            <a:off x="3603625" y="3074988"/>
            <a:ext cx="317500" cy="352425"/>
          </a:xfrm>
          <a:custGeom>
            <a:avLst/>
            <a:gdLst>
              <a:gd name="T0" fmla="*/ 108 w 210"/>
              <a:gd name="T1" fmla="*/ 0 h 234"/>
              <a:gd name="T2" fmla="*/ 0 w 210"/>
              <a:gd name="T3" fmla="*/ 0 h 234"/>
              <a:gd name="T4" fmla="*/ 0 w 210"/>
              <a:gd name="T5" fmla="*/ 234 h 234"/>
              <a:gd name="T6" fmla="*/ 210 w 210"/>
              <a:gd name="T7" fmla="*/ 234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" h="234">
                <a:moveTo>
                  <a:pt x="108" y="0"/>
                </a:moveTo>
                <a:lnTo>
                  <a:pt x="0" y="0"/>
                </a:lnTo>
                <a:lnTo>
                  <a:pt x="0" y="234"/>
                </a:lnTo>
                <a:lnTo>
                  <a:pt x="210" y="234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59" name="Freeform 15"/>
          <p:cNvSpPr>
            <a:spLocks noChangeAspect="1"/>
          </p:cNvSpPr>
          <p:nvPr/>
        </p:nvSpPr>
        <p:spPr bwMode="auto">
          <a:xfrm>
            <a:off x="3775075" y="2894013"/>
            <a:ext cx="234950" cy="352425"/>
          </a:xfrm>
          <a:custGeom>
            <a:avLst/>
            <a:gdLst>
              <a:gd name="T0" fmla="*/ 54 w 156"/>
              <a:gd name="T1" fmla="*/ 0 h 234"/>
              <a:gd name="T2" fmla="*/ 0 w 156"/>
              <a:gd name="T3" fmla="*/ 0 h 234"/>
              <a:gd name="T4" fmla="*/ 0 w 156"/>
              <a:gd name="T5" fmla="*/ 234 h 234"/>
              <a:gd name="T6" fmla="*/ 156 w 156"/>
              <a:gd name="T7" fmla="*/ 234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6" h="234">
                <a:moveTo>
                  <a:pt x="54" y="0"/>
                </a:moveTo>
                <a:lnTo>
                  <a:pt x="0" y="0"/>
                </a:lnTo>
                <a:lnTo>
                  <a:pt x="0" y="234"/>
                </a:lnTo>
                <a:lnTo>
                  <a:pt x="156" y="234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60" name="Line 16"/>
          <p:cNvSpPr>
            <a:spLocks noChangeAspect="1" noChangeShapeType="1"/>
          </p:cNvSpPr>
          <p:nvPr/>
        </p:nvSpPr>
        <p:spPr bwMode="auto">
          <a:xfrm flipH="1">
            <a:off x="3775075" y="3074988"/>
            <a:ext cx="36513" cy="1587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61" name="Line 17"/>
          <p:cNvSpPr>
            <a:spLocks noChangeAspect="1" noChangeShapeType="1"/>
          </p:cNvSpPr>
          <p:nvPr/>
        </p:nvSpPr>
        <p:spPr bwMode="auto">
          <a:xfrm flipH="1">
            <a:off x="2971800" y="4835525"/>
            <a:ext cx="117475" cy="15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62" name="Freeform 18"/>
          <p:cNvSpPr>
            <a:spLocks noChangeAspect="1"/>
          </p:cNvSpPr>
          <p:nvPr/>
        </p:nvSpPr>
        <p:spPr bwMode="auto">
          <a:xfrm>
            <a:off x="3095625" y="4692650"/>
            <a:ext cx="1228725" cy="271463"/>
          </a:xfrm>
          <a:custGeom>
            <a:avLst/>
            <a:gdLst>
              <a:gd name="T0" fmla="*/ 815 w 815"/>
              <a:gd name="T1" fmla="*/ 0 h 180"/>
              <a:gd name="T2" fmla="*/ 0 w 815"/>
              <a:gd name="T3" fmla="*/ 0 h 180"/>
              <a:gd name="T4" fmla="*/ 0 w 815"/>
              <a:gd name="T5" fmla="*/ 180 h 180"/>
              <a:gd name="T6" fmla="*/ 623 w 815"/>
              <a:gd name="T7" fmla="*/ 180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15" h="180">
                <a:moveTo>
                  <a:pt x="815" y="0"/>
                </a:moveTo>
                <a:lnTo>
                  <a:pt x="0" y="0"/>
                </a:lnTo>
                <a:lnTo>
                  <a:pt x="0" y="180"/>
                </a:lnTo>
                <a:lnTo>
                  <a:pt x="623" y="180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63" name="Freeform 19"/>
          <p:cNvSpPr>
            <a:spLocks noChangeAspect="1"/>
          </p:cNvSpPr>
          <p:nvPr/>
        </p:nvSpPr>
        <p:spPr bwMode="auto">
          <a:xfrm>
            <a:off x="4040188" y="4883150"/>
            <a:ext cx="163512" cy="171450"/>
          </a:xfrm>
          <a:custGeom>
            <a:avLst/>
            <a:gdLst>
              <a:gd name="T0" fmla="*/ 108 w 108"/>
              <a:gd name="T1" fmla="*/ 0 h 114"/>
              <a:gd name="T2" fmla="*/ 0 w 108"/>
              <a:gd name="T3" fmla="*/ 0 h 114"/>
              <a:gd name="T4" fmla="*/ 0 w 108"/>
              <a:gd name="T5" fmla="*/ 114 h 114"/>
              <a:gd name="T6" fmla="*/ 24 w 108"/>
              <a:gd name="T7" fmla="*/ 114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8" h="114">
                <a:moveTo>
                  <a:pt x="108" y="0"/>
                </a:moveTo>
                <a:lnTo>
                  <a:pt x="0" y="0"/>
                </a:lnTo>
                <a:lnTo>
                  <a:pt x="0" y="114"/>
                </a:lnTo>
                <a:lnTo>
                  <a:pt x="24" y="114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64" name="Freeform 20"/>
          <p:cNvSpPr>
            <a:spLocks noChangeAspect="1"/>
          </p:cNvSpPr>
          <p:nvPr/>
        </p:nvSpPr>
        <p:spPr bwMode="auto">
          <a:xfrm>
            <a:off x="3592513" y="3916363"/>
            <a:ext cx="80962" cy="460375"/>
          </a:xfrm>
          <a:custGeom>
            <a:avLst/>
            <a:gdLst>
              <a:gd name="T0" fmla="*/ 54 w 54"/>
              <a:gd name="T1" fmla="*/ 0 h 305"/>
              <a:gd name="T2" fmla="*/ 0 w 54"/>
              <a:gd name="T3" fmla="*/ 0 h 305"/>
              <a:gd name="T4" fmla="*/ 0 w 54"/>
              <a:gd name="T5" fmla="*/ 305 h 305"/>
              <a:gd name="T6" fmla="*/ 24 w 54"/>
              <a:gd name="T7" fmla="*/ 305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4" h="305">
                <a:moveTo>
                  <a:pt x="54" y="0"/>
                </a:moveTo>
                <a:lnTo>
                  <a:pt x="0" y="0"/>
                </a:lnTo>
                <a:lnTo>
                  <a:pt x="0" y="305"/>
                </a:lnTo>
                <a:lnTo>
                  <a:pt x="24" y="305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65" name="Freeform 21"/>
          <p:cNvSpPr>
            <a:spLocks noChangeAspect="1"/>
          </p:cNvSpPr>
          <p:nvPr/>
        </p:nvSpPr>
        <p:spPr bwMode="auto">
          <a:xfrm>
            <a:off x="3678238" y="3706813"/>
            <a:ext cx="388937" cy="396875"/>
          </a:xfrm>
          <a:custGeom>
            <a:avLst/>
            <a:gdLst>
              <a:gd name="T0" fmla="*/ 156 w 258"/>
              <a:gd name="T1" fmla="*/ 0 h 263"/>
              <a:gd name="T2" fmla="*/ 0 w 258"/>
              <a:gd name="T3" fmla="*/ 0 h 263"/>
              <a:gd name="T4" fmla="*/ 0 w 258"/>
              <a:gd name="T5" fmla="*/ 263 h 263"/>
              <a:gd name="T6" fmla="*/ 258 w 258"/>
              <a:gd name="T7" fmla="*/ 263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8" h="263">
                <a:moveTo>
                  <a:pt x="156" y="0"/>
                </a:moveTo>
                <a:lnTo>
                  <a:pt x="0" y="0"/>
                </a:lnTo>
                <a:lnTo>
                  <a:pt x="0" y="263"/>
                </a:lnTo>
                <a:lnTo>
                  <a:pt x="258" y="263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66" name="Freeform 22"/>
          <p:cNvSpPr>
            <a:spLocks noChangeAspect="1"/>
          </p:cNvSpPr>
          <p:nvPr/>
        </p:nvSpPr>
        <p:spPr bwMode="auto">
          <a:xfrm>
            <a:off x="3925888" y="3573463"/>
            <a:ext cx="153987" cy="261937"/>
          </a:xfrm>
          <a:custGeom>
            <a:avLst/>
            <a:gdLst>
              <a:gd name="T0" fmla="*/ 102 w 102"/>
              <a:gd name="T1" fmla="*/ 0 h 174"/>
              <a:gd name="T2" fmla="*/ 0 w 102"/>
              <a:gd name="T3" fmla="*/ 0 h 174"/>
              <a:gd name="T4" fmla="*/ 0 w 102"/>
              <a:gd name="T5" fmla="*/ 174 h 174"/>
              <a:gd name="T6" fmla="*/ 78 w 102"/>
              <a:gd name="T7" fmla="*/ 174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2" h="174">
                <a:moveTo>
                  <a:pt x="102" y="0"/>
                </a:moveTo>
                <a:lnTo>
                  <a:pt x="0" y="0"/>
                </a:lnTo>
                <a:lnTo>
                  <a:pt x="0" y="174"/>
                </a:lnTo>
                <a:lnTo>
                  <a:pt x="78" y="174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67" name="Freeform 23"/>
          <p:cNvSpPr>
            <a:spLocks noChangeAspect="1"/>
          </p:cNvSpPr>
          <p:nvPr/>
        </p:nvSpPr>
        <p:spPr bwMode="auto">
          <a:xfrm>
            <a:off x="4049713" y="3754438"/>
            <a:ext cx="307975" cy="171450"/>
          </a:xfrm>
          <a:custGeom>
            <a:avLst/>
            <a:gdLst>
              <a:gd name="T0" fmla="*/ 204 w 204"/>
              <a:gd name="T1" fmla="*/ 0 h 114"/>
              <a:gd name="T2" fmla="*/ 0 w 204"/>
              <a:gd name="T3" fmla="*/ 0 h 114"/>
              <a:gd name="T4" fmla="*/ 0 w 204"/>
              <a:gd name="T5" fmla="*/ 114 h 114"/>
              <a:gd name="T6" fmla="*/ 48 w 204"/>
              <a:gd name="T7" fmla="*/ 114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" h="114">
                <a:moveTo>
                  <a:pt x="204" y="0"/>
                </a:moveTo>
                <a:lnTo>
                  <a:pt x="0" y="0"/>
                </a:lnTo>
                <a:lnTo>
                  <a:pt x="0" y="114"/>
                </a:lnTo>
                <a:lnTo>
                  <a:pt x="48" y="114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68" name="Freeform 24"/>
          <p:cNvSpPr>
            <a:spLocks noChangeAspect="1"/>
          </p:cNvSpPr>
          <p:nvPr/>
        </p:nvSpPr>
        <p:spPr bwMode="auto">
          <a:xfrm>
            <a:off x="3630613" y="4305300"/>
            <a:ext cx="506412" cy="180975"/>
          </a:xfrm>
          <a:custGeom>
            <a:avLst/>
            <a:gdLst>
              <a:gd name="T0" fmla="*/ 132 w 336"/>
              <a:gd name="T1" fmla="*/ 0 h 120"/>
              <a:gd name="T2" fmla="*/ 0 w 336"/>
              <a:gd name="T3" fmla="*/ 0 h 120"/>
              <a:gd name="T4" fmla="*/ 0 w 336"/>
              <a:gd name="T5" fmla="*/ 120 h 120"/>
              <a:gd name="T6" fmla="*/ 336 w 336"/>
              <a:gd name="T7" fmla="*/ 12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" h="120">
                <a:moveTo>
                  <a:pt x="132" y="0"/>
                </a:moveTo>
                <a:lnTo>
                  <a:pt x="0" y="0"/>
                </a:lnTo>
                <a:lnTo>
                  <a:pt x="0" y="120"/>
                </a:lnTo>
                <a:lnTo>
                  <a:pt x="336" y="120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69" name="Freeform 25"/>
          <p:cNvSpPr>
            <a:spLocks noChangeAspect="1"/>
          </p:cNvSpPr>
          <p:nvPr/>
        </p:nvSpPr>
        <p:spPr bwMode="auto">
          <a:xfrm>
            <a:off x="3460750" y="5257800"/>
            <a:ext cx="985838" cy="171450"/>
          </a:xfrm>
          <a:custGeom>
            <a:avLst/>
            <a:gdLst>
              <a:gd name="T0" fmla="*/ 414 w 654"/>
              <a:gd name="T1" fmla="*/ 0 h 114"/>
              <a:gd name="T2" fmla="*/ 0 w 654"/>
              <a:gd name="T3" fmla="*/ 0 h 114"/>
              <a:gd name="T4" fmla="*/ 0 w 654"/>
              <a:gd name="T5" fmla="*/ 114 h 114"/>
              <a:gd name="T6" fmla="*/ 654 w 654"/>
              <a:gd name="T7" fmla="*/ 114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54" h="114">
                <a:moveTo>
                  <a:pt x="414" y="0"/>
                </a:moveTo>
                <a:lnTo>
                  <a:pt x="0" y="0"/>
                </a:lnTo>
                <a:lnTo>
                  <a:pt x="0" y="114"/>
                </a:lnTo>
                <a:lnTo>
                  <a:pt x="654" y="114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70" name="Freeform 26"/>
          <p:cNvSpPr>
            <a:spLocks noChangeAspect="1"/>
          </p:cNvSpPr>
          <p:nvPr/>
        </p:nvSpPr>
        <p:spPr bwMode="auto">
          <a:xfrm>
            <a:off x="3757613" y="944563"/>
            <a:ext cx="479425" cy="363537"/>
          </a:xfrm>
          <a:custGeom>
            <a:avLst/>
            <a:gdLst>
              <a:gd name="T0" fmla="*/ 30 w 486"/>
              <a:gd name="T1" fmla="*/ 0 h 474"/>
              <a:gd name="T2" fmla="*/ 0 w 486"/>
              <a:gd name="T3" fmla="*/ 0 h 474"/>
              <a:gd name="T4" fmla="*/ 0 w 486"/>
              <a:gd name="T5" fmla="*/ 474 h 474"/>
              <a:gd name="T6" fmla="*/ 486 w 486"/>
              <a:gd name="T7" fmla="*/ 474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86" h="474">
                <a:moveTo>
                  <a:pt x="30" y="0"/>
                </a:moveTo>
                <a:lnTo>
                  <a:pt x="0" y="0"/>
                </a:lnTo>
                <a:lnTo>
                  <a:pt x="0" y="474"/>
                </a:lnTo>
                <a:lnTo>
                  <a:pt x="486" y="474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71" name="Freeform 27"/>
          <p:cNvSpPr>
            <a:spLocks noChangeAspect="1"/>
          </p:cNvSpPr>
          <p:nvPr/>
        </p:nvSpPr>
        <p:spPr bwMode="auto">
          <a:xfrm flipV="1">
            <a:off x="3805238" y="768350"/>
            <a:ext cx="241300" cy="384175"/>
          </a:xfrm>
          <a:custGeom>
            <a:avLst/>
            <a:gdLst>
              <a:gd name="T0" fmla="*/ 312 w 312"/>
              <a:gd name="T1" fmla="*/ 0 h 450"/>
              <a:gd name="T2" fmla="*/ 0 w 312"/>
              <a:gd name="T3" fmla="*/ 0 h 450"/>
              <a:gd name="T4" fmla="*/ 0 w 312"/>
              <a:gd name="T5" fmla="*/ 450 h 450"/>
              <a:gd name="T6" fmla="*/ 78 w 312"/>
              <a:gd name="T7" fmla="*/ 450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12" h="450">
                <a:moveTo>
                  <a:pt x="312" y="0"/>
                </a:moveTo>
                <a:lnTo>
                  <a:pt x="0" y="0"/>
                </a:lnTo>
                <a:lnTo>
                  <a:pt x="0" y="450"/>
                </a:lnTo>
                <a:lnTo>
                  <a:pt x="78" y="450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72" name="Rectangle 28"/>
          <p:cNvSpPr>
            <a:spLocks noChangeAspect="1" noChangeArrowheads="1"/>
          </p:cNvSpPr>
          <p:nvPr/>
        </p:nvSpPr>
        <p:spPr bwMode="auto">
          <a:xfrm>
            <a:off x="4065588" y="1082675"/>
            <a:ext cx="965200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Felis nigripes</a:t>
            </a:r>
            <a:endParaRPr lang="en-US" i="1">
              <a:latin typeface="Verdana" charset="0"/>
            </a:endParaRPr>
          </a:p>
        </p:txBody>
      </p:sp>
      <p:sp>
        <p:nvSpPr>
          <p:cNvPr id="134173" name="Freeform 29"/>
          <p:cNvSpPr>
            <a:spLocks noChangeAspect="1"/>
          </p:cNvSpPr>
          <p:nvPr/>
        </p:nvSpPr>
        <p:spPr bwMode="auto">
          <a:xfrm>
            <a:off x="3865563" y="563563"/>
            <a:ext cx="127000" cy="398462"/>
          </a:xfrm>
          <a:custGeom>
            <a:avLst/>
            <a:gdLst>
              <a:gd name="T0" fmla="*/ 54 w 84"/>
              <a:gd name="T1" fmla="*/ 0 h 264"/>
              <a:gd name="T2" fmla="*/ 0 w 84"/>
              <a:gd name="T3" fmla="*/ 0 h 264"/>
              <a:gd name="T4" fmla="*/ 0 w 84"/>
              <a:gd name="T5" fmla="*/ 264 h 264"/>
              <a:gd name="T6" fmla="*/ 84 w 84"/>
              <a:gd name="T7" fmla="*/ 264 h 2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" h="264">
                <a:moveTo>
                  <a:pt x="54" y="0"/>
                </a:moveTo>
                <a:lnTo>
                  <a:pt x="0" y="0"/>
                </a:lnTo>
                <a:lnTo>
                  <a:pt x="0" y="264"/>
                </a:lnTo>
                <a:lnTo>
                  <a:pt x="84" y="264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74" name="Freeform 30"/>
          <p:cNvSpPr>
            <a:spLocks noChangeAspect="1"/>
          </p:cNvSpPr>
          <p:nvPr/>
        </p:nvSpPr>
        <p:spPr bwMode="auto">
          <a:xfrm>
            <a:off x="3951288" y="334963"/>
            <a:ext cx="198437" cy="434975"/>
          </a:xfrm>
          <a:custGeom>
            <a:avLst/>
            <a:gdLst>
              <a:gd name="T0" fmla="*/ 24 w 132"/>
              <a:gd name="T1" fmla="*/ 0 h 288"/>
              <a:gd name="T2" fmla="*/ 0 w 132"/>
              <a:gd name="T3" fmla="*/ 0 h 288"/>
              <a:gd name="T4" fmla="*/ 0 w 132"/>
              <a:gd name="T5" fmla="*/ 288 h 288"/>
              <a:gd name="T6" fmla="*/ 132 w 132"/>
              <a:gd name="T7" fmla="*/ 288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2" h="288">
                <a:moveTo>
                  <a:pt x="24" y="0"/>
                </a:moveTo>
                <a:lnTo>
                  <a:pt x="0" y="0"/>
                </a:lnTo>
                <a:lnTo>
                  <a:pt x="0" y="288"/>
                </a:lnTo>
                <a:lnTo>
                  <a:pt x="132" y="288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75" name="Freeform 31"/>
          <p:cNvSpPr>
            <a:spLocks noChangeAspect="1"/>
          </p:cNvSpPr>
          <p:nvPr/>
        </p:nvSpPr>
        <p:spPr bwMode="auto">
          <a:xfrm>
            <a:off x="3989388" y="239713"/>
            <a:ext cx="80962" cy="180975"/>
          </a:xfrm>
          <a:custGeom>
            <a:avLst/>
            <a:gdLst>
              <a:gd name="T0" fmla="*/ 54 w 54"/>
              <a:gd name="T1" fmla="*/ 0 h 120"/>
              <a:gd name="T2" fmla="*/ 0 w 54"/>
              <a:gd name="T3" fmla="*/ 0 h 120"/>
              <a:gd name="T4" fmla="*/ 0 w 54"/>
              <a:gd name="T5" fmla="*/ 120 h 120"/>
              <a:gd name="T6" fmla="*/ 0 w 54"/>
              <a:gd name="T7" fmla="*/ 12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4" h="120">
                <a:moveTo>
                  <a:pt x="54" y="0"/>
                </a:moveTo>
                <a:lnTo>
                  <a:pt x="0" y="0"/>
                </a:lnTo>
                <a:lnTo>
                  <a:pt x="0" y="120"/>
                </a:lnTo>
                <a:lnTo>
                  <a:pt x="0" y="120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76" name="Line 32"/>
          <p:cNvSpPr>
            <a:spLocks noChangeAspect="1" noChangeShapeType="1"/>
          </p:cNvSpPr>
          <p:nvPr/>
        </p:nvSpPr>
        <p:spPr bwMode="auto">
          <a:xfrm flipH="1">
            <a:off x="3951288" y="611188"/>
            <a:ext cx="207962" cy="1587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77" name="Rectangle 33"/>
          <p:cNvSpPr>
            <a:spLocks noChangeAspect="1" noChangeArrowheads="1"/>
          </p:cNvSpPr>
          <p:nvPr/>
        </p:nvSpPr>
        <p:spPr bwMode="auto">
          <a:xfrm>
            <a:off x="4132263" y="192088"/>
            <a:ext cx="754062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Felis libyca	</a:t>
            </a:r>
            <a:endParaRPr lang="en-US" i="1">
              <a:latin typeface="Verdana" charset="0"/>
            </a:endParaRPr>
          </a:p>
        </p:txBody>
      </p:sp>
      <p:sp>
        <p:nvSpPr>
          <p:cNvPr id="134178" name="Rectangle 34"/>
          <p:cNvSpPr>
            <a:spLocks noChangeAspect="1" noChangeArrowheads="1"/>
          </p:cNvSpPr>
          <p:nvPr/>
        </p:nvSpPr>
        <p:spPr bwMode="auto">
          <a:xfrm>
            <a:off x="4046538" y="357188"/>
            <a:ext cx="958850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Felis silvestris		</a:t>
            </a:r>
            <a:endParaRPr lang="en-US" i="1">
              <a:latin typeface="Verdana" charset="0"/>
            </a:endParaRPr>
          </a:p>
        </p:txBody>
      </p:sp>
      <p:sp>
        <p:nvSpPr>
          <p:cNvPr id="134179" name="Rectangle 35"/>
          <p:cNvSpPr>
            <a:spLocks noChangeAspect="1" noChangeArrowheads="1"/>
          </p:cNvSpPr>
          <p:nvPr/>
        </p:nvSpPr>
        <p:spPr bwMode="auto">
          <a:xfrm>
            <a:off x="4176713" y="550863"/>
            <a:ext cx="1055687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Felis catus</a:t>
            </a:r>
            <a:endParaRPr lang="en-US" i="1">
              <a:latin typeface="Verdana" charset="0"/>
            </a:endParaRPr>
          </a:p>
        </p:txBody>
      </p:sp>
      <p:sp>
        <p:nvSpPr>
          <p:cNvPr id="134180" name="Rectangle 36"/>
          <p:cNvSpPr>
            <a:spLocks noChangeAspect="1" noChangeArrowheads="1"/>
          </p:cNvSpPr>
          <p:nvPr/>
        </p:nvSpPr>
        <p:spPr bwMode="auto">
          <a:xfrm>
            <a:off x="4179888" y="693738"/>
            <a:ext cx="790575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Felis bieti</a:t>
            </a:r>
            <a:endParaRPr lang="en-US" i="1">
              <a:latin typeface="Verdana" charset="0"/>
            </a:endParaRPr>
          </a:p>
        </p:txBody>
      </p:sp>
      <p:sp>
        <p:nvSpPr>
          <p:cNvPr id="134181" name="Rectangle 37"/>
          <p:cNvSpPr>
            <a:spLocks noChangeAspect="1" noChangeArrowheads="1"/>
          </p:cNvSpPr>
          <p:nvPr/>
        </p:nvSpPr>
        <p:spPr bwMode="auto">
          <a:xfrm>
            <a:off x="4043363" y="884238"/>
            <a:ext cx="857250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Felis margarita</a:t>
            </a:r>
            <a:endParaRPr lang="en-US" i="1">
              <a:latin typeface="Verdana" charset="0"/>
            </a:endParaRPr>
          </a:p>
        </p:txBody>
      </p:sp>
      <p:sp>
        <p:nvSpPr>
          <p:cNvPr id="134182" name="Rectangle 38"/>
          <p:cNvSpPr>
            <a:spLocks noChangeAspect="1" noChangeArrowheads="1"/>
          </p:cNvSpPr>
          <p:nvPr/>
        </p:nvSpPr>
        <p:spPr bwMode="auto">
          <a:xfrm>
            <a:off x="4262438" y="1239838"/>
            <a:ext cx="820737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Felis chaus</a:t>
            </a:r>
            <a:endParaRPr lang="en-US" i="1">
              <a:latin typeface="Verdana" charset="0"/>
            </a:endParaRPr>
          </a:p>
        </p:txBody>
      </p:sp>
      <p:sp>
        <p:nvSpPr>
          <p:cNvPr id="134183" name="Rectangle 39"/>
          <p:cNvSpPr>
            <a:spLocks noChangeAspect="1" noChangeArrowheads="1"/>
          </p:cNvSpPr>
          <p:nvPr/>
        </p:nvSpPr>
        <p:spPr bwMode="auto">
          <a:xfrm>
            <a:off x="4318000" y="1577975"/>
            <a:ext cx="790575" cy="131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Prionailurus planiceps</a:t>
            </a:r>
          </a:p>
        </p:txBody>
      </p:sp>
      <p:sp>
        <p:nvSpPr>
          <p:cNvPr id="134184" name="Rectangle 40"/>
          <p:cNvSpPr>
            <a:spLocks noChangeAspect="1" noChangeArrowheads="1"/>
          </p:cNvSpPr>
          <p:nvPr/>
        </p:nvSpPr>
        <p:spPr bwMode="auto">
          <a:xfrm>
            <a:off x="4225925" y="1752600"/>
            <a:ext cx="1101725" cy="131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Prionailurus bengalensis</a:t>
            </a:r>
            <a:endParaRPr lang="en-US" i="1">
              <a:latin typeface="Verdana" charset="0"/>
            </a:endParaRPr>
          </a:p>
        </p:txBody>
      </p:sp>
      <p:sp>
        <p:nvSpPr>
          <p:cNvPr id="134185" name="Rectangle 41"/>
          <p:cNvSpPr>
            <a:spLocks noChangeAspect="1" noChangeArrowheads="1"/>
          </p:cNvSpPr>
          <p:nvPr/>
        </p:nvSpPr>
        <p:spPr bwMode="auto">
          <a:xfrm>
            <a:off x="4284663" y="1927225"/>
            <a:ext cx="966787" cy="131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Prionailurus viverrinus</a:t>
            </a:r>
            <a:endParaRPr lang="en-US" i="1">
              <a:latin typeface="Verdana" charset="0"/>
            </a:endParaRPr>
          </a:p>
        </p:txBody>
      </p:sp>
      <p:sp>
        <p:nvSpPr>
          <p:cNvPr id="134186" name="Rectangle 42"/>
          <p:cNvSpPr>
            <a:spLocks noChangeAspect="1" noChangeArrowheads="1"/>
          </p:cNvSpPr>
          <p:nvPr/>
        </p:nvSpPr>
        <p:spPr bwMode="auto">
          <a:xfrm>
            <a:off x="4514850" y="2100263"/>
            <a:ext cx="838200" cy="131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Prionailurus rubiginosus</a:t>
            </a:r>
            <a:endParaRPr lang="en-US" i="1">
              <a:latin typeface="Verdana" charset="0"/>
            </a:endParaRPr>
          </a:p>
        </p:txBody>
      </p:sp>
      <p:sp>
        <p:nvSpPr>
          <p:cNvPr id="134187" name="Rectangle 43"/>
          <p:cNvSpPr>
            <a:spLocks noChangeAspect="1" noChangeArrowheads="1"/>
          </p:cNvSpPr>
          <p:nvPr/>
        </p:nvSpPr>
        <p:spPr bwMode="auto">
          <a:xfrm>
            <a:off x="4456113" y="1417638"/>
            <a:ext cx="1062037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Otocolobus manul</a:t>
            </a:r>
            <a:endParaRPr lang="en-US" i="1">
              <a:latin typeface="Verdana" charset="0"/>
            </a:endParaRPr>
          </a:p>
        </p:txBody>
      </p:sp>
      <p:sp>
        <p:nvSpPr>
          <p:cNvPr id="134188" name="Rectangle 44"/>
          <p:cNvSpPr>
            <a:spLocks noChangeAspect="1" noChangeArrowheads="1"/>
          </p:cNvSpPr>
          <p:nvPr/>
        </p:nvSpPr>
        <p:spPr bwMode="auto">
          <a:xfrm>
            <a:off x="3884613" y="2284413"/>
            <a:ext cx="760412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Acinonyx jubatus</a:t>
            </a:r>
            <a:endParaRPr lang="en-US" i="1">
              <a:latin typeface="Verdana" charset="0"/>
            </a:endParaRPr>
          </a:p>
        </p:txBody>
      </p:sp>
      <p:sp>
        <p:nvSpPr>
          <p:cNvPr id="134189" name="Rectangle 45"/>
          <p:cNvSpPr>
            <a:spLocks noChangeAspect="1" noChangeArrowheads="1"/>
          </p:cNvSpPr>
          <p:nvPr/>
        </p:nvSpPr>
        <p:spPr bwMode="auto">
          <a:xfrm>
            <a:off x="4183063" y="2471738"/>
            <a:ext cx="1085850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Puma yagouaroundi</a:t>
            </a:r>
            <a:endParaRPr lang="en-US" i="1">
              <a:latin typeface="Verdana" charset="0"/>
            </a:endParaRPr>
          </a:p>
        </p:txBody>
      </p:sp>
      <p:sp>
        <p:nvSpPr>
          <p:cNvPr id="134190" name="Rectangle 46"/>
          <p:cNvSpPr>
            <a:spLocks noChangeAspect="1" noChangeArrowheads="1"/>
          </p:cNvSpPr>
          <p:nvPr/>
        </p:nvSpPr>
        <p:spPr bwMode="auto">
          <a:xfrm>
            <a:off x="3798888" y="2627313"/>
            <a:ext cx="790575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Puma concolor</a:t>
            </a:r>
            <a:endParaRPr lang="en-US" i="1">
              <a:latin typeface="Verdana" charset="0"/>
            </a:endParaRPr>
          </a:p>
        </p:txBody>
      </p:sp>
      <p:sp>
        <p:nvSpPr>
          <p:cNvPr id="134191" name="Rectangle 47"/>
          <p:cNvSpPr>
            <a:spLocks noChangeAspect="1" noChangeArrowheads="1"/>
          </p:cNvSpPr>
          <p:nvPr/>
        </p:nvSpPr>
        <p:spPr bwMode="auto">
          <a:xfrm>
            <a:off x="3886200" y="2827338"/>
            <a:ext cx="892175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Lynx lynx</a:t>
            </a:r>
            <a:endParaRPr lang="en-US" i="1">
              <a:latin typeface="Verdana" charset="0"/>
            </a:endParaRPr>
          </a:p>
        </p:txBody>
      </p:sp>
      <p:sp>
        <p:nvSpPr>
          <p:cNvPr id="134192" name="Rectangle 48"/>
          <p:cNvSpPr>
            <a:spLocks noChangeAspect="1" noChangeArrowheads="1"/>
          </p:cNvSpPr>
          <p:nvPr/>
        </p:nvSpPr>
        <p:spPr bwMode="auto">
          <a:xfrm>
            <a:off x="3854450" y="2997200"/>
            <a:ext cx="814388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Lynx canadensis</a:t>
            </a:r>
            <a:endParaRPr lang="en-US" i="1">
              <a:latin typeface="Verdana" charset="0"/>
            </a:endParaRPr>
          </a:p>
        </p:txBody>
      </p:sp>
      <p:sp>
        <p:nvSpPr>
          <p:cNvPr id="134193" name="Rectangle 49"/>
          <p:cNvSpPr>
            <a:spLocks noChangeAspect="1" noChangeArrowheads="1"/>
          </p:cNvSpPr>
          <p:nvPr/>
        </p:nvSpPr>
        <p:spPr bwMode="auto">
          <a:xfrm>
            <a:off x="4029075" y="3167063"/>
            <a:ext cx="928688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Lynx pardinus</a:t>
            </a:r>
            <a:endParaRPr lang="en-US" i="1">
              <a:latin typeface="Verdana" charset="0"/>
            </a:endParaRPr>
          </a:p>
        </p:txBody>
      </p:sp>
      <p:sp>
        <p:nvSpPr>
          <p:cNvPr id="134194" name="Rectangle 50"/>
          <p:cNvSpPr>
            <a:spLocks noChangeAspect="1" noChangeArrowheads="1"/>
          </p:cNvSpPr>
          <p:nvPr/>
        </p:nvSpPr>
        <p:spPr bwMode="auto">
          <a:xfrm>
            <a:off x="3962400" y="3327400"/>
            <a:ext cx="857250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Lynx rufus</a:t>
            </a:r>
            <a:endParaRPr lang="en-US" i="1">
              <a:latin typeface="Verdana" charset="0"/>
            </a:endParaRPr>
          </a:p>
        </p:txBody>
      </p:sp>
      <p:sp>
        <p:nvSpPr>
          <p:cNvPr id="134195" name="Rectangle 51"/>
          <p:cNvSpPr>
            <a:spLocks noChangeAspect="1" noChangeArrowheads="1"/>
          </p:cNvSpPr>
          <p:nvPr/>
        </p:nvSpPr>
        <p:spPr bwMode="auto">
          <a:xfrm>
            <a:off x="4357688" y="4625975"/>
            <a:ext cx="814387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Caracal serval</a:t>
            </a:r>
            <a:endParaRPr lang="en-US">
              <a:latin typeface="Verdana" charset="0"/>
            </a:endParaRPr>
          </a:p>
        </p:txBody>
      </p:sp>
      <p:sp>
        <p:nvSpPr>
          <p:cNvPr id="134196" name="Rectangle 52"/>
          <p:cNvSpPr>
            <a:spLocks noChangeAspect="1" noChangeArrowheads="1"/>
          </p:cNvSpPr>
          <p:nvPr/>
        </p:nvSpPr>
        <p:spPr bwMode="auto">
          <a:xfrm>
            <a:off x="4237038" y="4795838"/>
            <a:ext cx="904875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Caracal caracal</a:t>
            </a:r>
            <a:endParaRPr lang="en-US">
              <a:latin typeface="Verdana" charset="0"/>
            </a:endParaRPr>
          </a:p>
        </p:txBody>
      </p:sp>
      <p:sp>
        <p:nvSpPr>
          <p:cNvPr id="134197" name="Rectangle 53"/>
          <p:cNvSpPr>
            <a:spLocks noChangeAspect="1" noChangeArrowheads="1"/>
          </p:cNvSpPr>
          <p:nvPr/>
        </p:nvSpPr>
        <p:spPr bwMode="auto">
          <a:xfrm>
            <a:off x="4116388" y="4997450"/>
            <a:ext cx="857250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Caracal aurata</a:t>
            </a:r>
            <a:endParaRPr lang="en-US">
              <a:latin typeface="Verdana" charset="0"/>
            </a:endParaRPr>
          </a:p>
        </p:txBody>
      </p:sp>
      <p:sp>
        <p:nvSpPr>
          <p:cNvPr id="134198" name="Rectangle 54"/>
          <p:cNvSpPr>
            <a:spLocks noChangeAspect="1" noChangeArrowheads="1"/>
          </p:cNvSpPr>
          <p:nvPr/>
        </p:nvSpPr>
        <p:spPr bwMode="auto">
          <a:xfrm>
            <a:off x="4157663" y="3513138"/>
            <a:ext cx="989012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Leopardus tigrinus</a:t>
            </a:r>
            <a:endParaRPr lang="en-US" i="1">
              <a:latin typeface="Verdana" charset="0"/>
            </a:endParaRPr>
          </a:p>
        </p:txBody>
      </p:sp>
      <p:sp>
        <p:nvSpPr>
          <p:cNvPr id="134199" name="Rectangle 55"/>
          <p:cNvSpPr>
            <a:spLocks noChangeAspect="1" noChangeArrowheads="1"/>
          </p:cNvSpPr>
          <p:nvPr/>
        </p:nvSpPr>
        <p:spPr bwMode="auto">
          <a:xfrm>
            <a:off x="4379913" y="3683000"/>
            <a:ext cx="971550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Leopardus guigna</a:t>
            </a:r>
          </a:p>
        </p:txBody>
      </p:sp>
      <p:sp>
        <p:nvSpPr>
          <p:cNvPr id="134200" name="Rectangle 56"/>
          <p:cNvSpPr>
            <a:spLocks noChangeAspect="1" noChangeArrowheads="1"/>
          </p:cNvSpPr>
          <p:nvPr/>
        </p:nvSpPr>
        <p:spPr bwMode="auto">
          <a:xfrm>
            <a:off x="4144963" y="3875088"/>
            <a:ext cx="887412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Leopardus geoffroyi</a:t>
            </a:r>
          </a:p>
        </p:txBody>
      </p:sp>
      <p:sp>
        <p:nvSpPr>
          <p:cNvPr id="134201" name="Rectangle 57"/>
          <p:cNvSpPr>
            <a:spLocks noChangeAspect="1" noChangeArrowheads="1"/>
          </p:cNvSpPr>
          <p:nvPr/>
        </p:nvSpPr>
        <p:spPr bwMode="auto">
          <a:xfrm>
            <a:off x="4087813" y="4057650"/>
            <a:ext cx="928687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Leopardus colocolo</a:t>
            </a:r>
            <a:endParaRPr lang="en-US" i="1">
              <a:latin typeface="Verdana" charset="0"/>
            </a:endParaRPr>
          </a:p>
        </p:txBody>
      </p:sp>
      <p:sp>
        <p:nvSpPr>
          <p:cNvPr id="134202" name="Rectangle 58"/>
          <p:cNvSpPr>
            <a:spLocks noChangeAspect="1" noChangeArrowheads="1"/>
          </p:cNvSpPr>
          <p:nvPr/>
        </p:nvSpPr>
        <p:spPr bwMode="auto">
          <a:xfrm>
            <a:off x="3906838" y="4232275"/>
            <a:ext cx="881062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Leopardus pardalis</a:t>
            </a:r>
            <a:endParaRPr lang="en-US" i="1">
              <a:latin typeface="Verdana" charset="0"/>
            </a:endParaRPr>
          </a:p>
        </p:txBody>
      </p:sp>
      <p:sp>
        <p:nvSpPr>
          <p:cNvPr id="134203" name="Rectangle 59"/>
          <p:cNvSpPr>
            <a:spLocks noChangeAspect="1" noChangeArrowheads="1"/>
          </p:cNvSpPr>
          <p:nvPr/>
        </p:nvSpPr>
        <p:spPr bwMode="auto">
          <a:xfrm>
            <a:off x="4170363" y="4427538"/>
            <a:ext cx="1038225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Leopardus weidii</a:t>
            </a:r>
            <a:endParaRPr lang="en-US" i="1">
              <a:latin typeface="Verdana" charset="0"/>
            </a:endParaRPr>
          </a:p>
        </p:txBody>
      </p:sp>
      <p:sp>
        <p:nvSpPr>
          <p:cNvPr id="134204" name="Rectangle 60"/>
          <p:cNvSpPr>
            <a:spLocks noChangeAspect="1" noChangeArrowheads="1"/>
          </p:cNvSpPr>
          <p:nvPr/>
        </p:nvSpPr>
        <p:spPr bwMode="auto">
          <a:xfrm>
            <a:off x="4119563" y="5191125"/>
            <a:ext cx="887412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Pardofelis marmorata</a:t>
            </a:r>
            <a:endParaRPr lang="en-US">
              <a:latin typeface="Verdana" charset="0"/>
            </a:endParaRPr>
          </a:p>
        </p:txBody>
      </p:sp>
      <p:sp>
        <p:nvSpPr>
          <p:cNvPr id="134205" name="Rectangle 61"/>
          <p:cNvSpPr>
            <a:spLocks noChangeAspect="1" noChangeArrowheads="1"/>
          </p:cNvSpPr>
          <p:nvPr/>
        </p:nvSpPr>
        <p:spPr bwMode="auto">
          <a:xfrm>
            <a:off x="4475163" y="5373688"/>
            <a:ext cx="766762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Pardofelis temminckii</a:t>
            </a:r>
            <a:endParaRPr lang="en-US" i="1">
              <a:latin typeface="Verdana" charset="0"/>
            </a:endParaRPr>
          </a:p>
        </p:txBody>
      </p:sp>
      <p:sp>
        <p:nvSpPr>
          <p:cNvPr id="134206" name="Rectangle 62"/>
          <p:cNvSpPr>
            <a:spLocks noChangeAspect="1" noChangeArrowheads="1"/>
          </p:cNvSpPr>
          <p:nvPr/>
        </p:nvSpPr>
        <p:spPr bwMode="auto">
          <a:xfrm>
            <a:off x="146050" y="6548438"/>
            <a:ext cx="1103313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700">
                <a:solidFill>
                  <a:srgbClr val="000000"/>
                </a:solidFill>
                <a:latin typeface="Verdana" charset="0"/>
              </a:rPr>
              <a:t>0.005 substitutions/site</a:t>
            </a:r>
            <a:endParaRPr lang="en-US" sz="700">
              <a:latin typeface="Verdana" charset="0"/>
            </a:endParaRPr>
          </a:p>
        </p:txBody>
      </p:sp>
      <p:sp>
        <p:nvSpPr>
          <p:cNvPr id="134207" name="Rectangle 63"/>
          <p:cNvSpPr>
            <a:spLocks noChangeAspect="1" noChangeArrowheads="1"/>
          </p:cNvSpPr>
          <p:nvPr/>
        </p:nvSpPr>
        <p:spPr bwMode="auto">
          <a:xfrm>
            <a:off x="3698875" y="5561013"/>
            <a:ext cx="1092200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Neofelis nebulosa</a:t>
            </a:r>
            <a:endParaRPr lang="en-US" i="1">
              <a:latin typeface="Verdana" charset="0"/>
            </a:endParaRPr>
          </a:p>
        </p:txBody>
      </p:sp>
      <p:sp>
        <p:nvSpPr>
          <p:cNvPr id="134208" name="Freeform 64"/>
          <p:cNvSpPr>
            <a:spLocks/>
          </p:cNvSpPr>
          <p:nvPr/>
        </p:nvSpPr>
        <p:spPr bwMode="auto">
          <a:xfrm>
            <a:off x="1455738" y="5449888"/>
            <a:ext cx="341312" cy="1066800"/>
          </a:xfrm>
          <a:custGeom>
            <a:avLst/>
            <a:gdLst>
              <a:gd name="T0" fmla="*/ 156 w 156"/>
              <a:gd name="T1" fmla="*/ 0 h 3646"/>
              <a:gd name="T2" fmla="*/ 0 w 156"/>
              <a:gd name="T3" fmla="*/ 0 h 3646"/>
              <a:gd name="T4" fmla="*/ 0 w 156"/>
              <a:gd name="T5" fmla="*/ 3646 h 3646"/>
              <a:gd name="T6" fmla="*/ 84 w 156"/>
              <a:gd name="T7" fmla="*/ 3646 h 36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6" h="3646">
                <a:moveTo>
                  <a:pt x="156" y="0"/>
                </a:moveTo>
                <a:lnTo>
                  <a:pt x="0" y="0"/>
                </a:lnTo>
                <a:lnTo>
                  <a:pt x="0" y="3646"/>
                </a:lnTo>
                <a:lnTo>
                  <a:pt x="84" y="3646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209" name="Rectangle 65"/>
          <p:cNvSpPr>
            <a:spLocks noChangeAspect="1" noChangeArrowheads="1"/>
          </p:cNvSpPr>
          <p:nvPr/>
        </p:nvSpPr>
        <p:spPr bwMode="auto">
          <a:xfrm>
            <a:off x="1660525" y="6254750"/>
            <a:ext cx="730250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Panthera tigris</a:t>
            </a:r>
            <a:endParaRPr lang="en-US" i="1">
              <a:latin typeface="Verdana" charset="0"/>
            </a:endParaRPr>
          </a:p>
        </p:txBody>
      </p:sp>
      <p:sp>
        <p:nvSpPr>
          <p:cNvPr id="134210" name="Rectangle 66"/>
          <p:cNvSpPr>
            <a:spLocks noChangeAspect="1" noChangeArrowheads="1"/>
          </p:cNvSpPr>
          <p:nvPr/>
        </p:nvSpPr>
        <p:spPr bwMode="auto">
          <a:xfrm>
            <a:off x="1654175" y="6432550"/>
            <a:ext cx="1092200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Panthera uncia</a:t>
            </a:r>
            <a:endParaRPr lang="en-US" i="1">
              <a:latin typeface="Verdana" charset="0"/>
            </a:endParaRPr>
          </a:p>
        </p:txBody>
      </p:sp>
      <p:sp>
        <p:nvSpPr>
          <p:cNvPr id="134211" name="Freeform 67"/>
          <p:cNvSpPr>
            <a:spLocks noChangeAspect="1"/>
          </p:cNvSpPr>
          <p:nvPr/>
        </p:nvSpPr>
        <p:spPr bwMode="auto">
          <a:xfrm>
            <a:off x="1784350" y="5029200"/>
            <a:ext cx="471488" cy="971550"/>
          </a:xfrm>
          <a:custGeom>
            <a:avLst/>
            <a:gdLst>
              <a:gd name="T0" fmla="*/ 270 w 270"/>
              <a:gd name="T1" fmla="*/ 0 h 558"/>
              <a:gd name="T2" fmla="*/ 0 w 270"/>
              <a:gd name="T3" fmla="*/ 0 h 558"/>
              <a:gd name="T4" fmla="*/ 0 w 270"/>
              <a:gd name="T5" fmla="*/ 558 h 558"/>
              <a:gd name="T6" fmla="*/ 54 w 270"/>
              <a:gd name="T7" fmla="*/ 558 h 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0" h="558">
                <a:moveTo>
                  <a:pt x="270" y="0"/>
                </a:moveTo>
                <a:lnTo>
                  <a:pt x="0" y="0"/>
                </a:lnTo>
                <a:lnTo>
                  <a:pt x="0" y="558"/>
                </a:lnTo>
                <a:lnTo>
                  <a:pt x="54" y="558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212" name="Freeform 68"/>
          <p:cNvSpPr>
            <a:spLocks noChangeAspect="1"/>
          </p:cNvSpPr>
          <p:nvPr/>
        </p:nvSpPr>
        <p:spPr bwMode="auto">
          <a:xfrm>
            <a:off x="1971675" y="5991225"/>
            <a:ext cx="252413" cy="171450"/>
          </a:xfrm>
          <a:custGeom>
            <a:avLst/>
            <a:gdLst>
              <a:gd name="T0" fmla="*/ 12 w 180"/>
              <a:gd name="T1" fmla="*/ 0 h 114"/>
              <a:gd name="T2" fmla="*/ 0 w 180"/>
              <a:gd name="T3" fmla="*/ 0 h 114"/>
              <a:gd name="T4" fmla="*/ 0 w 180"/>
              <a:gd name="T5" fmla="*/ 114 h 114"/>
              <a:gd name="T6" fmla="*/ 180 w 180"/>
              <a:gd name="T7" fmla="*/ 114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80" h="114">
                <a:moveTo>
                  <a:pt x="12" y="0"/>
                </a:moveTo>
                <a:lnTo>
                  <a:pt x="0" y="0"/>
                </a:lnTo>
                <a:lnTo>
                  <a:pt x="0" y="114"/>
                </a:lnTo>
                <a:lnTo>
                  <a:pt x="180" y="114"/>
                </a:lnTo>
              </a:path>
            </a:pathLst>
          </a:custGeom>
          <a:noFill/>
          <a:ln w="19050" cmpd="sng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213" name="Rectangle 69"/>
          <p:cNvSpPr>
            <a:spLocks noChangeAspect="1" noChangeArrowheads="1"/>
          </p:cNvSpPr>
          <p:nvPr/>
        </p:nvSpPr>
        <p:spPr bwMode="auto">
          <a:xfrm>
            <a:off x="2009775" y="5753100"/>
            <a:ext cx="917575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Panthera pardus</a:t>
            </a:r>
            <a:endParaRPr lang="en-US" i="1">
              <a:latin typeface="Verdana" charset="0"/>
            </a:endParaRPr>
          </a:p>
        </p:txBody>
      </p:sp>
      <p:sp>
        <p:nvSpPr>
          <p:cNvPr id="134214" name="Rectangle 70"/>
          <p:cNvSpPr>
            <a:spLocks noChangeAspect="1" noChangeArrowheads="1"/>
          </p:cNvSpPr>
          <p:nvPr/>
        </p:nvSpPr>
        <p:spPr bwMode="auto">
          <a:xfrm>
            <a:off x="2019300" y="5930900"/>
            <a:ext cx="706438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Panthera leo</a:t>
            </a:r>
            <a:endParaRPr lang="en-US" i="1">
              <a:latin typeface="Verdana" charset="0"/>
            </a:endParaRPr>
          </a:p>
        </p:txBody>
      </p:sp>
      <p:sp>
        <p:nvSpPr>
          <p:cNvPr id="134215" name="Rectangle 71"/>
          <p:cNvSpPr>
            <a:spLocks noChangeAspect="1" noChangeArrowheads="1"/>
          </p:cNvSpPr>
          <p:nvPr/>
        </p:nvSpPr>
        <p:spPr bwMode="auto">
          <a:xfrm>
            <a:off x="2263775" y="6073775"/>
            <a:ext cx="1016000" cy="13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/>
          <a:p>
            <a:r>
              <a:rPr lang="en-US" sz="900" i="1">
                <a:solidFill>
                  <a:srgbClr val="000000"/>
                </a:solidFill>
                <a:latin typeface="Verdana" charset="0"/>
              </a:rPr>
              <a:t>Panthera onca</a:t>
            </a:r>
            <a:endParaRPr lang="en-US" i="1">
              <a:latin typeface="Verdana" charset="0"/>
            </a:endParaRPr>
          </a:p>
        </p:txBody>
      </p:sp>
      <p:sp>
        <p:nvSpPr>
          <p:cNvPr id="134216" name="Line 72"/>
          <p:cNvSpPr>
            <a:spLocks noChangeAspect="1" noChangeShapeType="1"/>
          </p:cNvSpPr>
          <p:nvPr/>
        </p:nvSpPr>
        <p:spPr bwMode="auto">
          <a:xfrm>
            <a:off x="1895475" y="5822950"/>
            <a:ext cx="1588" cy="2174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217" name="Line 73"/>
          <p:cNvSpPr>
            <a:spLocks noChangeAspect="1" noChangeShapeType="1"/>
          </p:cNvSpPr>
          <p:nvPr/>
        </p:nvSpPr>
        <p:spPr bwMode="auto">
          <a:xfrm>
            <a:off x="1895475" y="5822950"/>
            <a:ext cx="73025" cy="15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218" name="Line 74"/>
          <p:cNvSpPr>
            <a:spLocks noChangeAspect="1" noChangeShapeType="1"/>
          </p:cNvSpPr>
          <p:nvPr/>
        </p:nvSpPr>
        <p:spPr bwMode="auto">
          <a:xfrm>
            <a:off x="1900238" y="6051550"/>
            <a:ext cx="68262" cy="15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219" name="Line 75"/>
          <p:cNvSpPr>
            <a:spLocks noChangeShapeType="1"/>
          </p:cNvSpPr>
          <p:nvPr/>
        </p:nvSpPr>
        <p:spPr bwMode="auto">
          <a:xfrm>
            <a:off x="1468438" y="6343650"/>
            <a:ext cx="14446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220" name="Line 76"/>
          <p:cNvSpPr>
            <a:spLocks noChangeShapeType="1"/>
          </p:cNvSpPr>
          <p:nvPr/>
        </p:nvSpPr>
        <p:spPr bwMode="auto">
          <a:xfrm flipV="1">
            <a:off x="2243138" y="5602288"/>
            <a:ext cx="1422400" cy="127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221" name="Line 77"/>
          <p:cNvSpPr>
            <a:spLocks noChangeShapeType="1"/>
          </p:cNvSpPr>
          <p:nvPr/>
        </p:nvSpPr>
        <p:spPr bwMode="auto">
          <a:xfrm flipV="1">
            <a:off x="2252663" y="4699000"/>
            <a:ext cx="20637" cy="9271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222" name="Line 78"/>
          <p:cNvSpPr>
            <a:spLocks noChangeShapeType="1"/>
          </p:cNvSpPr>
          <p:nvPr/>
        </p:nvSpPr>
        <p:spPr bwMode="auto">
          <a:xfrm flipV="1">
            <a:off x="2273300" y="4699000"/>
            <a:ext cx="3429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223" name="Text Box 79"/>
          <p:cNvSpPr txBox="1">
            <a:spLocks noChangeArrowheads="1"/>
          </p:cNvSpPr>
          <p:nvPr/>
        </p:nvSpPr>
        <p:spPr bwMode="auto">
          <a:xfrm>
            <a:off x="5915025" y="1588"/>
            <a:ext cx="2368550" cy="27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200" b="1" u="sng">
                <a:latin typeface="Verdana" charset="0"/>
              </a:rPr>
              <a:t>Species</a:t>
            </a:r>
            <a:r>
              <a:rPr lang="en-US" sz="1200">
                <a:latin typeface="Verdana" charset="0"/>
              </a:rPr>
              <a:t>	           </a:t>
            </a:r>
            <a:r>
              <a:rPr lang="en-US" sz="1200" u="sng">
                <a:latin typeface="Verdana" charset="0"/>
              </a:rPr>
              <a:t> </a:t>
            </a:r>
            <a:r>
              <a:rPr lang="en-US" sz="1200" b="1" u="sng">
                <a:latin typeface="Verdana" charset="0"/>
              </a:rPr>
              <a:t>Lineage</a:t>
            </a:r>
            <a:endParaRPr lang="en-US" sz="1200">
              <a:latin typeface="Verdana" charset="0"/>
            </a:endParaRPr>
          </a:p>
        </p:txBody>
      </p:sp>
      <p:sp>
        <p:nvSpPr>
          <p:cNvPr id="134224" name="Text Box 80"/>
          <p:cNvSpPr txBox="1">
            <a:spLocks noChangeArrowheads="1"/>
          </p:cNvSpPr>
          <p:nvPr/>
        </p:nvSpPr>
        <p:spPr bwMode="auto">
          <a:xfrm>
            <a:off x="5932488" y="161925"/>
            <a:ext cx="1390650" cy="6653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900">
                <a:latin typeface="Verdana" charset="0"/>
              </a:rPr>
              <a:t>African wild cat</a:t>
            </a:r>
          </a:p>
          <a:p>
            <a:pPr>
              <a:lnSpc>
                <a:spcPct val="120000"/>
              </a:lnSpc>
            </a:pPr>
            <a:r>
              <a:rPr lang="en-US" sz="900">
                <a:latin typeface="Verdana" charset="0"/>
              </a:rPr>
              <a:t>European wild cat</a:t>
            </a:r>
          </a:p>
          <a:p>
            <a:pPr>
              <a:lnSpc>
                <a:spcPct val="120000"/>
              </a:lnSpc>
            </a:pPr>
            <a:r>
              <a:rPr lang="en-US" sz="900">
                <a:latin typeface="Verdana" charset="0"/>
              </a:rPr>
              <a:t>Domestic cat</a:t>
            </a:r>
          </a:p>
          <a:p>
            <a:pPr>
              <a:lnSpc>
                <a:spcPct val="120000"/>
              </a:lnSpc>
            </a:pPr>
            <a:r>
              <a:rPr lang="en-US" sz="900">
                <a:latin typeface="Verdana" charset="0"/>
              </a:rPr>
              <a:t>Chinese desert cat</a:t>
            </a:r>
          </a:p>
          <a:p>
            <a:pPr>
              <a:lnSpc>
                <a:spcPct val="120000"/>
              </a:lnSpc>
            </a:pPr>
            <a:r>
              <a:rPr lang="en-US" sz="900">
                <a:latin typeface="Verdana" charset="0"/>
              </a:rPr>
              <a:t>Sand cat</a:t>
            </a:r>
          </a:p>
          <a:p>
            <a:pPr>
              <a:lnSpc>
                <a:spcPct val="120000"/>
              </a:lnSpc>
            </a:pPr>
            <a:r>
              <a:rPr lang="en-US" sz="900">
                <a:latin typeface="Verdana" charset="0"/>
              </a:rPr>
              <a:t>Black-footed cat</a:t>
            </a:r>
          </a:p>
          <a:p>
            <a:pPr>
              <a:lnSpc>
                <a:spcPct val="120000"/>
              </a:lnSpc>
            </a:pPr>
            <a:r>
              <a:rPr lang="en-US" sz="900">
                <a:latin typeface="Verdana" charset="0"/>
              </a:rPr>
              <a:t>Jungle cat</a:t>
            </a:r>
          </a:p>
          <a:p>
            <a:pPr>
              <a:lnSpc>
                <a:spcPct val="120000"/>
              </a:lnSpc>
            </a:pPr>
            <a:r>
              <a:rPr lang="en-US" sz="900">
                <a:latin typeface="Verdana" charset="0"/>
              </a:rPr>
              <a:t>Pallas cat</a:t>
            </a:r>
          </a:p>
          <a:p>
            <a:pPr>
              <a:lnSpc>
                <a:spcPct val="120000"/>
              </a:lnSpc>
            </a:pPr>
            <a:r>
              <a:rPr lang="en-US" sz="900">
                <a:latin typeface="Verdana" charset="0"/>
              </a:rPr>
              <a:t>Flat-headed cat</a:t>
            </a:r>
          </a:p>
          <a:p>
            <a:pPr>
              <a:lnSpc>
                <a:spcPct val="120000"/>
              </a:lnSpc>
            </a:pPr>
            <a:r>
              <a:rPr lang="en-US" sz="900">
                <a:latin typeface="Verdana" charset="0"/>
              </a:rPr>
              <a:t>Asian leopard cat</a:t>
            </a:r>
          </a:p>
          <a:p>
            <a:pPr>
              <a:lnSpc>
                <a:spcPct val="120000"/>
              </a:lnSpc>
            </a:pPr>
            <a:r>
              <a:rPr lang="en-US" sz="900">
                <a:latin typeface="Verdana" charset="0"/>
              </a:rPr>
              <a:t>Fishing cat</a:t>
            </a:r>
          </a:p>
          <a:p>
            <a:pPr>
              <a:lnSpc>
                <a:spcPct val="130000"/>
              </a:lnSpc>
            </a:pPr>
            <a:r>
              <a:rPr lang="en-US" sz="900">
                <a:latin typeface="Verdana" charset="0"/>
              </a:rPr>
              <a:t>Rusty-spotted cat</a:t>
            </a:r>
          </a:p>
          <a:p>
            <a:pPr>
              <a:lnSpc>
                <a:spcPct val="130000"/>
              </a:lnSpc>
            </a:pPr>
            <a:r>
              <a:rPr lang="en-US" sz="900">
                <a:latin typeface="Verdana" charset="0"/>
              </a:rPr>
              <a:t>Cheetah</a:t>
            </a:r>
          </a:p>
          <a:p>
            <a:pPr>
              <a:lnSpc>
                <a:spcPct val="120000"/>
              </a:lnSpc>
            </a:pPr>
            <a:r>
              <a:rPr lang="en-US" sz="900">
                <a:latin typeface="Verdana" charset="0"/>
              </a:rPr>
              <a:t>Jaguarondi</a:t>
            </a:r>
          </a:p>
          <a:p>
            <a:pPr>
              <a:lnSpc>
                <a:spcPct val="120000"/>
              </a:lnSpc>
            </a:pPr>
            <a:r>
              <a:rPr lang="en-US" sz="900">
                <a:latin typeface="Verdana" charset="0"/>
              </a:rPr>
              <a:t>Puma</a:t>
            </a:r>
          </a:p>
          <a:p>
            <a:pPr>
              <a:lnSpc>
                <a:spcPct val="130000"/>
              </a:lnSpc>
            </a:pPr>
            <a:r>
              <a:rPr lang="en-US" sz="900">
                <a:latin typeface="Verdana" charset="0"/>
              </a:rPr>
              <a:t>Siberian lynx</a:t>
            </a:r>
          </a:p>
          <a:p>
            <a:pPr>
              <a:lnSpc>
                <a:spcPct val="130000"/>
              </a:lnSpc>
            </a:pPr>
            <a:r>
              <a:rPr lang="en-US" sz="900">
                <a:latin typeface="Verdana" charset="0"/>
              </a:rPr>
              <a:t>Canadian lynx</a:t>
            </a:r>
          </a:p>
          <a:p>
            <a:pPr>
              <a:lnSpc>
                <a:spcPct val="130000"/>
              </a:lnSpc>
            </a:pPr>
            <a:r>
              <a:rPr lang="en-US" sz="900">
                <a:latin typeface="Verdana" charset="0"/>
              </a:rPr>
              <a:t>Iberian lynx</a:t>
            </a:r>
          </a:p>
          <a:p>
            <a:pPr>
              <a:lnSpc>
                <a:spcPct val="130000"/>
              </a:lnSpc>
            </a:pPr>
            <a:r>
              <a:rPr lang="en-US" sz="900">
                <a:latin typeface="Verdana" charset="0"/>
              </a:rPr>
              <a:t>Bobcat</a:t>
            </a:r>
          </a:p>
          <a:p>
            <a:pPr>
              <a:lnSpc>
                <a:spcPct val="130000"/>
              </a:lnSpc>
            </a:pPr>
            <a:r>
              <a:rPr lang="en-US" sz="900">
                <a:latin typeface="Verdana" charset="0"/>
              </a:rPr>
              <a:t>Tigrina</a:t>
            </a:r>
          </a:p>
          <a:p>
            <a:pPr>
              <a:lnSpc>
                <a:spcPct val="130000"/>
              </a:lnSpc>
            </a:pPr>
            <a:r>
              <a:rPr lang="en-US" sz="900">
                <a:latin typeface="Verdana" charset="0"/>
              </a:rPr>
              <a:t>Kodkod</a:t>
            </a:r>
          </a:p>
          <a:p>
            <a:pPr>
              <a:lnSpc>
                <a:spcPct val="130000"/>
              </a:lnSpc>
            </a:pPr>
            <a:r>
              <a:rPr lang="en-US" sz="900">
                <a:latin typeface="Verdana" charset="0"/>
              </a:rPr>
              <a:t>Geoffroy</a:t>
            </a:r>
            <a:r>
              <a:rPr lang="ja-JP" altLang="en-US" sz="900">
                <a:latin typeface="Verdana" charset="0"/>
              </a:rPr>
              <a:t>’</a:t>
            </a:r>
            <a:r>
              <a:rPr lang="en-US" sz="900">
                <a:latin typeface="Verdana" charset="0"/>
              </a:rPr>
              <a:t>s cat</a:t>
            </a:r>
          </a:p>
          <a:p>
            <a:pPr>
              <a:lnSpc>
                <a:spcPct val="130000"/>
              </a:lnSpc>
            </a:pPr>
            <a:r>
              <a:rPr lang="en-US" sz="900">
                <a:latin typeface="Verdana" charset="0"/>
              </a:rPr>
              <a:t>Pampas cat</a:t>
            </a:r>
          </a:p>
          <a:p>
            <a:pPr>
              <a:lnSpc>
                <a:spcPct val="130000"/>
              </a:lnSpc>
            </a:pPr>
            <a:r>
              <a:rPr lang="en-US" sz="900">
                <a:latin typeface="Verdana" charset="0"/>
              </a:rPr>
              <a:t>Ocelot</a:t>
            </a:r>
          </a:p>
          <a:p>
            <a:pPr>
              <a:lnSpc>
                <a:spcPct val="140000"/>
              </a:lnSpc>
            </a:pPr>
            <a:r>
              <a:rPr lang="en-US" sz="900">
                <a:latin typeface="Verdana" charset="0"/>
              </a:rPr>
              <a:t>Margay</a:t>
            </a:r>
          </a:p>
          <a:p>
            <a:pPr>
              <a:lnSpc>
                <a:spcPct val="140000"/>
              </a:lnSpc>
            </a:pPr>
            <a:r>
              <a:rPr lang="en-US" sz="900">
                <a:latin typeface="Verdana" charset="0"/>
              </a:rPr>
              <a:t>Serval</a:t>
            </a:r>
          </a:p>
          <a:p>
            <a:pPr>
              <a:lnSpc>
                <a:spcPct val="130000"/>
              </a:lnSpc>
            </a:pPr>
            <a:r>
              <a:rPr lang="en-US" sz="900">
                <a:latin typeface="Verdana" charset="0"/>
              </a:rPr>
              <a:t>Caracal</a:t>
            </a:r>
          </a:p>
          <a:p>
            <a:pPr>
              <a:lnSpc>
                <a:spcPct val="140000"/>
              </a:lnSpc>
            </a:pPr>
            <a:r>
              <a:rPr lang="en-US" sz="900">
                <a:latin typeface="Verdana" charset="0"/>
              </a:rPr>
              <a:t>African golden cat</a:t>
            </a:r>
          </a:p>
          <a:p>
            <a:pPr>
              <a:lnSpc>
                <a:spcPct val="140000"/>
              </a:lnSpc>
            </a:pPr>
            <a:r>
              <a:rPr lang="en-US" sz="900">
                <a:latin typeface="Verdana" charset="0"/>
              </a:rPr>
              <a:t>Marbled cat</a:t>
            </a:r>
          </a:p>
          <a:p>
            <a:pPr>
              <a:lnSpc>
                <a:spcPct val="140000"/>
              </a:lnSpc>
            </a:pPr>
            <a:r>
              <a:rPr lang="en-US" sz="900">
                <a:latin typeface="Verdana" charset="0"/>
              </a:rPr>
              <a:t>Asian golden cat</a:t>
            </a:r>
          </a:p>
          <a:p>
            <a:pPr>
              <a:lnSpc>
                <a:spcPct val="130000"/>
              </a:lnSpc>
            </a:pPr>
            <a:r>
              <a:rPr lang="en-US" sz="900">
                <a:latin typeface="Verdana" charset="0"/>
              </a:rPr>
              <a:t>Clouded leopard</a:t>
            </a:r>
          </a:p>
          <a:p>
            <a:pPr>
              <a:lnSpc>
                <a:spcPct val="130000"/>
              </a:lnSpc>
            </a:pPr>
            <a:r>
              <a:rPr lang="en-US" sz="900">
                <a:latin typeface="Verdana" charset="0"/>
              </a:rPr>
              <a:t>Leopard</a:t>
            </a:r>
          </a:p>
          <a:p>
            <a:pPr>
              <a:lnSpc>
                <a:spcPct val="130000"/>
              </a:lnSpc>
            </a:pPr>
            <a:r>
              <a:rPr lang="en-US" sz="900">
                <a:latin typeface="Verdana" charset="0"/>
              </a:rPr>
              <a:t>Lion</a:t>
            </a:r>
          </a:p>
          <a:p>
            <a:pPr>
              <a:lnSpc>
                <a:spcPct val="130000"/>
              </a:lnSpc>
            </a:pPr>
            <a:r>
              <a:rPr lang="en-US" sz="900">
                <a:latin typeface="Verdana" charset="0"/>
              </a:rPr>
              <a:t>Jaguar</a:t>
            </a:r>
          </a:p>
          <a:p>
            <a:pPr>
              <a:lnSpc>
                <a:spcPct val="130000"/>
              </a:lnSpc>
            </a:pPr>
            <a:r>
              <a:rPr lang="en-US" sz="900">
                <a:latin typeface="Verdana" charset="0"/>
              </a:rPr>
              <a:t>Tiger</a:t>
            </a:r>
          </a:p>
          <a:p>
            <a:pPr>
              <a:lnSpc>
                <a:spcPct val="130000"/>
              </a:lnSpc>
            </a:pPr>
            <a:r>
              <a:rPr lang="en-US" sz="900">
                <a:latin typeface="Verdana" charset="0"/>
              </a:rPr>
              <a:t>Snow leopard</a:t>
            </a:r>
          </a:p>
          <a:p>
            <a:endParaRPr lang="en-US" sz="900">
              <a:latin typeface="Verdana" charset="0"/>
            </a:endParaRPr>
          </a:p>
        </p:txBody>
      </p:sp>
      <p:sp>
        <p:nvSpPr>
          <p:cNvPr id="134225" name="AutoShape 81"/>
          <p:cNvSpPr>
            <a:spLocks/>
          </p:cNvSpPr>
          <p:nvPr/>
        </p:nvSpPr>
        <p:spPr bwMode="auto">
          <a:xfrm>
            <a:off x="7216775" y="279400"/>
            <a:ext cx="114300" cy="1096963"/>
          </a:xfrm>
          <a:prstGeom prst="rightBrace">
            <a:avLst>
              <a:gd name="adj1" fmla="val 79977"/>
              <a:gd name="adj2" fmla="val 50000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226" name="AutoShape 82"/>
          <p:cNvSpPr>
            <a:spLocks/>
          </p:cNvSpPr>
          <p:nvPr/>
        </p:nvSpPr>
        <p:spPr bwMode="auto">
          <a:xfrm>
            <a:off x="7216775" y="1587500"/>
            <a:ext cx="114300" cy="622300"/>
          </a:xfrm>
          <a:prstGeom prst="rightBrace">
            <a:avLst>
              <a:gd name="adj1" fmla="val 45370"/>
              <a:gd name="adj2" fmla="val 50000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227" name="AutoShape 83"/>
          <p:cNvSpPr>
            <a:spLocks/>
          </p:cNvSpPr>
          <p:nvPr/>
        </p:nvSpPr>
        <p:spPr bwMode="auto">
          <a:xfrm>
            <a:off x="7216775" y="5595938"/>
            <a:ext cx="104775" cy="990600"/>
          </a:xfrm>
          <a:prstGeom prst="rightBrace">
            <a:avLst>
              <a:gd name="adj1" fmla="val 78788"/>
              <a:gd name="adj2" fmla="val 50000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228" name="AutoShape 84"/>
          <p:cNvSpPr>
            <a:spLocks/>
          </p:cNvSpPr>
          <p:nvPr/>
        </p:nvSpPr>
        <p:spPr bwMode="auto">
          <a:xfrm>
            <a:off x="7216775" y="3530600"/>
            <a:ext cx="123825" cy="1038225"/>
          </a:xfrm>
          <a:prstGeom prst="rightBrace">
            <a:avLst>
              <a:gd name="adj1" fmla="val 69872"/>
              <a:gd name="adj2" fmla="val 50000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229" name="AutoShape 85"/>
          <p:cNvSpPr>
            <a:spLocks/>
          </p:cNvSpPr>
          <p:nvPr/>
        </p:nvSpPr>
        <p:spPr bwMode="auto">
          <a:xfrm>
            <a:off x="7216775" y="2260600"/>
            <a:ext cx="114300" cy="469900"/>
          </a:xfrm>
          <a:prstGeom prst="rightBrace">
            <a:avLst>
              <a:gd name="adj1" fmla="val 34259"/>
              <a:gd name="adj2" fmla="val 50000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230" name="AutoShape 86"/>
          <p:cNvSpPr>
            <a:spLocks/>
          </p:cNvSpPr>
          <p:nvPr/>
        </p:nvSpPr>
        <p:spPr bwMode="auto">
          <a:xfrm>
            <a:off x="7216775" y="2789238"/>
            <a:ext cx="123825" cy="673100"/>
          </a:xfrm>
          <a:prstGeom prst="rightBrace">
            <a:avLst>
              <a:gd name="adj1" fmla="val 45299"/>
              <a:gd name="adj2" fmla="val 50000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231" name="AutoShape 87"/>
          <p:cNvSpPr>
            <a:spLocks/>
          </p:cNvSpPr>
          <p:nvPr/>
        </p:nvSpPr>
        <p:spPr bwMode="auto">
          <a:xfrm>
            <a:off x="7216775" y="4648200"/>
            <a:ext cx="114300" cy="495300"/>
          </a:xfrm>
          <a:prstGeom prst="rightBrace">
            <a:avLst>
              <a:gd name="adj1" fmla="val 36111"/>
              <a:gd name="adj2" fmla="val 50000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232" name="AutoShape 88"/>
          <p:cNvSpPr>
            <a:spLocks/>
          </p:cNvSpPr>
          <p:nvPr/>
        </p:nvSpPr>
        <p:spPr bwMode="auto">
          <a:xfrm>
            <a:off x="7216775" y="5184775"/>
            <a:ext cx="79375" cy="347663"/>
          </a:xfrm>
          <a:prstGeom prst="rightBrace">
            <a:avLst>
              <a:gd name="adj1" fmla="val 36500"/>
              <a:gd name="adj2" fmla="val 50000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233" name="Text Box 89"/>
          <p:cNvSpPr txBox="1">
            <a:spLocks noChangeArrowheads="1"/>
          </p:cNvSpPr>
          <p:nvPr/>
        </p:nvSpPr>
        <p:spPr bwMode="auto">
          <a:xfrm>
            <a:off x="7362825" y="627063"/>
            <a:ext cx="1708150" cy="555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200" b="1">
                <a:latin typeface="Verdana" charset="0"/>
              </a:rPr>
              <a:t>Domestic Cat</a:t>
            </a:r>
          </a:p>
          <a:p>
            <a:pPr>
              <a:lnSpc>
                <a:spcPct val="90000"/>
              </a:lnSpc>
            </a:pPr>
            <a:endParaRPr lang="en-US" sz="1200" b="1">
              <a:latin typeface="Verdana" charset="0"/>
            </a:endParaRPr>
          </a:p>
          <a:p>
            <a:pPr>
              <a:lnSpc>
                <a:spcPct val="90000"/>
              </a:lnSpc>
            </a:pPr>
            <a:endParaRPr lang="en-US" sz="1200" b="1">
              <a:latin typeface="Verdana" charset="0"/>
            </a:endParaRPr>
          </a:p>
          <a:p>
            <a:pPr>
              <a:lnSpc>
                <a:spcPct val="90000"/>
              </a:lnSpc>
            </a:pPr>
            <a:endParaRPr lang="en-US" sz="1200" b="1">
              <a:latin typeface="Verdana" charset="0"/>
            </a:endParaRPr>
          </a:p>
          <a:p>
            <a:pPr>
              <a:lnSpc>
                <a:spcPct val="90000"/>
              </a:lnSpc>
            </a:pPr>
            <a:endParaRPr lang="en-US" sz="1200" b="1">
              <a:latin typeface="Verdana" charset="0"/>
            </a:endParaRPr>
          </a:p>
          <a:p>
            <a:pPr>
              <a:lnSpc>
                <a:spcPct val="90000"/>
              </a:lnSpc>
            </a:pPr>
            <a:endParaRPr lang="en-US" sz="1200" b="1">
              <a:latin typeface="Verdana" charset="0"/>
            </a:endParaRPr>
          </a:p>
          <a:p>
            <a:pPr>
              <a:lnSpc>
                <a:spcPct val="90000"/>
              </a:lnSpc>
            </a:pPr>
            <a:endParaRPr lang="en-US" sz="1200" b="1">
              <a:latin typeface="Verdana" charset="0"/>
            </a:endParaRPr>
          </a:p>
          <a:p>
            <a:r>
              <a:rPr lang="en-US" sz="1200" b="1">
                <a:latin typeface="Verdana" charset="0"/>
              </a:rPr>
              <a:t>Asian Leopard Cat</a:t>
            </a:r>
          </a:p>
          <a:p>
            <a:endParaRPr lang="en-US" sz="1200" b="1">
              <a:latin typeface="Verdana" charset="0"/>
            </a:endParaRPr>
          </a:p>
          <a:p>
            <a:endParaRPr lang="en-US" sz="1200" b="1">
              <a:latin typeface="Verdana" charset="0"/>
            </a:endParaRPr>
          </a:p>
          <a:p>
            <a:r>
              <a:rPr lang="en-US" sz="1200" b="1">
                <a:latin typeface="Verdana" charset="0"/>
              </a:rPr>
              <a:t>Puma</a:t>
            </a:r>
          </a:p>
          <a:p>
            <a:pPr>
              <a:lnSpc>
                <a:spcPct val="90000"/>
              </a:lnSpc>
            </a:pPr>
            <a:endParaRPr lang="en-US" sz="1200" b="1">
              <a:latin typeface="Verdana" charset="0"/>
            </a:endParaRPr>
          </a:p>
          <a:p>
            <a:pPr>
              <a:lnSpc>
                <a:spcPct val="90000"/>
              </a:lnSpc>
            </a:pPr>
            <a:endParaRPr lang="en-US" sz="1200" b="1">
              <a:latin typeface="Verdana" charset="0"/>
            </a:endParaRPr>
          </a:p>
          <a:p>
            <a:pPr>
              <a:lnSpc>
                <a:spcPct val="90000"/>
              </a:lnSpc>
            </a:pPr>
            <a:endParaRPr lang="en-US" sz="1200" b="1">
              <a:latin typeface="Verdana" charset="0"/>
            </a:endParaRPr>
          </a:p>
          <a:p>
            <a:pPr>
              <a:lnSpc>
                <a:spcPct val="90000"/>
              </a:lnSpc>
            </a:pPr>
            <a:r>
              <a:rPr lang="en-US" sz="1200" b="1">
                <a:latin typeface="Verdana" charset="0"/>
              </a:rPr>
              <a:t>Lynx</a:t>
            </a:r>
          </a:p>
          <a:p>
            <a:pPr>
              <a:lnSpc>
                <a:spcPct val="90000"/>
              </a:lnSpc>
            </a:pPr>
            <a:endParaRPr lang="en-US" sz="1200" b="1">
              <a:latin typeface="Verdana" charset="0"/>
            </a:endParaRPr>
          </a:p>
          <a:p>
            <a:pPr>
              <a:lnSpc>
                <a:spcPct val="90000"/>
              </a:lnSpc>
            </a:pPr>
            <a:endParaRPr lang="en-US" sz="1200" b="1">
              <a:latin typeface="Verdana" charset="0"/>
            </a:endParaRPr>
          </a:p>
          <a:p>
            <a:pPr>
              <a:lnSpc>
                <a:spcPct val="90000"/>
              </a:lnSpc>
            </a:pPr>
            <a:endParaRPr lang="en-US" sz="1200" b="1">
              <a:latin typeface="Verdana" charset="0"/>
            </a:endParaRPr>
          </a:p>
          <a:p>
            <a:pPr>
              <a:lnSpc>
                <a:spcPct val="90000"/>
              </a:lnSpc>
            </a:pPr>
            <a:endParaRPr lang="en-US" sz="1200" b="1">
              <a:latin typeface="Verdana" charset="0"/>
            </a:endParaRPr>
          </a:p>
          <a:p>
            <a:pPr>
              <a:lnSpc>
                <a:spcPct val="90000"/>
              </a:lnSpc>
            </a:pPr>
            <a:r>
              <a:rPr lang="en-US" sz="1200" b="1">
                <a:latin typeface="Verdana" charset="0"/>
              </a:rPr>
              <a:t>Ocelot</a:t>
            </a:r>
          </a:p>
          <a:p>
            <a:pPr>
              <a:lnSpc>
                <a:spcPct val="90000"/>
              </a:lnSpc>
            </a:pPr>
            <a:endParaRPr lang="en-US" sz="1200" b="1">
              <a:latin typeface="Verdana" charset="0"/>
            </a:endParaRPr>
          </a:p>
          <a:p>
            <a:pPr>
              <a:lnSpc>
                <a:spcPct val="90000"/>
              </a:lnSpc>
            </a:pPr>
            <a:endParaRPr lang="en-US" sz="1200" b="1">
              <a:latin typeface="Verdana" charset="0"/>
            </a:endParaRPr>
          </a:p>
          <a:p>
            <a:pPr>
              <a:lnSpc>
                <a:spcPct val="90000"/>
              </a:lnSpc>
            </a:pPr>
            <a:endParaRPr lang="en-US" sz="1200" b="1">
              <a:latin typeface="Verdana" charset="0"/>
            </a:endParaRPr>
          </a:p>
          <a:p>
            <a:pPr>
              <a:lnSpc>
                <a:spcPct val="90000"/>
              </a:lnSpc>
            </a:pPr>
            <a:endParaRPr lang="en-US" sz="1200" b="1">
              <a:latin typeface="Verdana" charset="0"/>
            </a:endParaRPr>
          </a:p>
          <a:p>
            <a:pPr>
              <a:lnSpc>
                <a:spcPct val="90000"/>
              </a:lnSpc>
            </a:pPr>
            <a:r>
              <a:rPr lang="en-US" sz="1200" b="1">
                <a:latin typeface="Verdana" charset="0"/>
              </a:rPr>
              <a:t>Caracal</a:t>
            </a:r>
          </a:p>
          <a:p>
            <a:pPr>
              <a:lnSpc>
                <a:spcPct val="90000"/>
              </a:lnSpc>
            </a:pPr>
            <a:endParaRPr lang="en-US" sz="1200" b="1">
              <a:latin typeface="Verdana" charset="0"/>
            </a:endParaRPr>
          </a:p>
          <a:p>
            <a:pPr>
              <a:lnSpc>
                <a:spcPct val="90000"/>
              </a:lnSpc>
            </a:pPr>
            <a:endParaRPr lang="en-US" sz="1200" b="1">
              <a:latin typeface="Verdana" charset="0"/>
            </a:endParaRPr>
          </a:p>
          <a:p>
            <a:pPr>
              <a:lnSpc>
                <a:spcPct val="90000"/>
              </a:lnSpc>
            </a:pPr>
            <a:r>
              <a:rPr lang="en-US" sz="1200" b="1">
                <a:latin typeface="Verdana" charset="0"/>
              </a:rPr>
              <a:t>Bay Cat</a:t>
            </a:r>
          </a:p>
          <a:p>
            <a:pPr>
              <a:lnSpc>
                <a:spcPct val="90000"/>
              </a:lnSpc>
            </a:pPr>
            <a:endParaRPr lang="en-US" sz="1200" b="1">
              <a:latin typeface="Verdana" charset="0"/>
            </a:endParaRPr>
          </a:p>
          <a:p>
            <a:pPr>
              <a:lnSpc>
                <a:spcPct val="90000"/>
              </a:lnSpc>
            </a:pPr>
            <a:endParaRPr lang="en-US" sz="1200" b="1">
              <a:latin typeface="Verdana" charset="0"/>
            </a:endParaRPr>
          </a:p>
          <a:p>
            <a:pPr>
              <a:lnSpc>
                <a:spcPct val="90000"/>
              </a:lnSpc>
            </a:pPr>
            <a:endParaRPr lang="en-US" sz="1200" b="1">
              <a:latin typeface="Verdana" charset="0"/>
            </a:endParaRPr>
          </a:p>
          <a:p>
            <a:pPr>
              <a:lnSpc>
                <a:spcPct val="90000"/>
              </a:lnSpc>
            </a:pPr>
            <a:r>
              <a:rPr lang="en-US" sz="1200" b="1">
                <a:latin typeface="Verdana" charset="0"/>
              </a:rPr>
              <a:t>Panthera</a:t>
            </a:r>
          </a:p>
        </p:txBody>
      </p:sp>
      <p:sp>
        <p:nvSpPr>
          <p:cNvPr id="134234" name="Text Box 90"/>
          <p:cNvSpPr txBox="1">
            <a:spLocks noChangeArrowheads="1"/>
          </p:cNvSpPr>
          <p:nvPr/>
        </p:nvSpPr>
        <p:spPr bwMode="auto">
          <a:xfrm>
            <a:off x="3533775" y="185738"/>
            <a:ext cx="539750" cy="201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52 / * /*</a:t>
            </a:r>
          </a:p>
        </p:txBody>
      </p:sp>
      <p:sp>
        <p:nvSpPr>
          <p:cNvPr id="134235" name="Text Box 91"/>
          <p:cNvSpPr txBox="1">
            <a:spLocks noChangeArrowheads="1"/>
          </p:cNvSpPr>
          <p:nvPr/>
        </p:nvSpPr>
        <p:spPr bwMode="auto">
          <a:xfrm>
            <a:off x="3394075" y="390525"/>
            <a:ext cx="615950" cy="20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79 /77 /69</a:t>
            </a:r>
          </a:p>
        </p:txBody>
      </p:sp>
      <p:sp>
        <p:nvSpPr>
          <p:cNvPr id="134236" name="Text Box 92"/>
          <p:cNvSpPr txBox="1">
            <a:spLocks noChangeArrowheads="1"/>
          </p:cNvSpPr>
          <p:nvPr/>
        </p:nvSpPr>
        <p:spPr bwMode="auto">
          <a:xfrm>
            <a:off x="3279775" y="581025"/>
            <a:ext cx="615950" cy="20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79 /89 /91</a:t>
            </a:r>
          </a:p>
        </p:txBody>
      </p:sp>
      <p:sp>
        <p:nvSpPr>
          <p:cNvPr id="134237" name="Text Box 93"/>
          <p:cNvSpPr txBox="1">
            <a:spLocks noChangeArrowheads="1"/>
          </p:cNvSpPr>
          <p:nvPr/>
        </p:nvSpPr>
        <p:spPr bwMode="auto">
          <a:xfrm>
            <a:off x="3267075" y="739775"/>
            <a:ext cx="565150" cy="20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* /79 /57</a:t>
            </a:r>
          </a:p>
        </p:txBody>
      </p:sp>
      <p:sp>
        <p:nvSpPr>
          <p:cNvPr id="134238" name="Text Box 94"/>
          <p:cNvSpPr txBox="1">
            <a:spLocks noChangeArrowheads="1"/>
          </p:cNvSpPr>
          <p:nvPr/>
        </p:nvSpPr>
        <p:spPr bwMode="auto">
          <a:xfrm>
            <a:off x="3057525" y="898525"/>
            <a:ext cx="768350" cy="20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100 /100 /100</a:t>
            </a:r>
          </a:p>
        </p:txBody>
      </p:sp>
      <p:sp>
        <p:nvSpPr>
          <p:cNvPr id="134239" name="Text Box 95"/>
          <p:cNvSpPr txBox="1">
            <a:spLocks noChangeArrowheads="1"/>
          </p:cNvSpPr>
          <p:nvPr/>
        </p:nvSpPr>
        <p:spPr bwMode="auto">
          <a:xfrm>
            <a:off x="3435350" y="1571625"/>
            <a:ext cx="615950" cy="20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59 /50 /52</a:t>
            </a:r>
          </a:p>
        </p:txBody>
      </p:sp>
      <p:sp>
        <p:nvSpPr>
          <p:cNvPr id="134240" name="Text Box 96"/>
          <p:cNvSpPr txBox="1">
            <a:spLocks noChangeArrowheads="1"/>
          </p:cNvSpPr>
          <p:nvPr/>
        </p:nvSpPr>
        <p:spPr bwMode="auto">
          <a:xfrm>
            <a:off x="3308350" y="1716088"/>
            <a:ext cx="666750" cy="201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97 /100 /99</a:t>
            </a:r>
          </a:p>
        </p:txBody>
      </p:sp>
      <p:sp>
        <p:nvSpPr>
          <p:cNvPr id="134241" name="Text Box 97"/>
          <p:cNvSpPr txBox="1">
            <a:spLocks noChangeArrowheads="1"/>
          </p:cNvSpPr>
          <p:nvPr/>
        </p:nvSpPr>
        <p:spPr bwMode="auto">
          <a:xfrm>
            <a:off x="3114675" y="1970088"/>
            <a:ext cx="812800" cy="201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700" i="1">
                <a:latin typeface="Verdana" charset="0"/>
              </a:rPr>
              <a:t>98 /96 /94</a:t>
            </a:r>
          </a:p>
        </p:txBody>
      </p:sp>
      <p:sp>
        <p:nvSpPr>
          <p:cNvPr id="134242" name="Text Box 98"/>
          <p:cNvSpPr txBox="1">
            <a:spLocks noChangeArrowheads="1"/>
          </p:cNvSpPr>
          <p:nvPr/>
        </p:nvSpPr>
        <p:spPr bwMode="auto">
          <a:xfrm>
            <a:off x="3228975" y="1304925"/>
            <a:ext cx="615950" cy="20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91 /77 /74</a:t>
            </a:r>
          </a:p>
        </p:txBody>
      </p:sp>
      <p:sp>
        <p:nvSpPr>
          <p:cNvPr id="134243" name="Text Box 99"/>
          <p:cNvSpPr txBox="1">
            <a:spLocks noChangeArrowheads="1"/>
          </p:cNvSpPr>
          <p:nvPr/>
        </p:nvSpPr>
        <p:spPr bwMode="auto">
          <a:xfrm>
            <a:off x="2670175" y="1374775"/>
            <a:ext cx="615950" cy="20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76 /87 /83</a:t>
            </a:r>
          </a:p>
        </p:txBody>
      </p:sp>
      <p:sp>
        <p:nvSpPr>
          <p:cNvPr id="134244" name="Text Box 100"/>
          <p:cNvSpPr txBox="1">
            <a:spLocks noChangeArrowheads="1"/>
          </p:cNvSpPr>
          <p:nvPr/>
        </p:nvSpPr>
        <p:spPr bwMode="auto">
          <a:xfrm>
            <a:off x="3108325" y="2193925"/>
            <a:ext cx="615950" cy="20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93 /88 /96</a:t>
            </a:r>
          </a:p>
        </p:txBody>
      </p:sp>
      <p:sp>
        <p:nvSpPr>
          <p:cNvPr id="134245" name="Text Box 101"/>
          <p:cNvSpPr txBox="1">
            <a:spLocks noChangeArrowheads="1"/>
          </p:cNvSpPr>
          <p:nvPr/>
        </p:nvSpPr>
        <p:spPr bwMode="auto">
          <a:xfrm>
            <a:off x="3224213" y="2895600"/>
            <a:ext cx="615950" cy="20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92 /95 /99</a:t>
            </a:r>
          </a:p>
        </p:txBody>
      </p:sp>
      <p:sp>
        <p:nvSpPr>
          <p:cNvPr id="134246" name="Text Box 102"/>
          <p:cNvSpPr txBox="1">
            <a:spLocks noChangeArrowheads="1"/>
          </p:cNvSpPr>
          <p:nvPr/>
        </p:nvSpPr>
        <p:spPr bwMode="auto">
          <a:xfrm>
            <a:off x="2409825" y="2432050"/>
            <a:ext cx="717550" cy="20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99 / 99 / 100</a:t>
            </a:r>
          </a:p>
        </p:txBody>
      </p:sp>
      <p:sp>
        <p:nvSpPr>
          <p:cNvPr id="134247" name="Text Box 103"/>
          <p:cNvSpPr txBox="1">
            <a:spLocks noChangeArrowheads="1"/>
          </p:cNvSpPr>
          <p:nvPr/>
        </p:nvSpPr>
        <p:spPr bwMode="auto">
          <a:xfrm>
            <a:off x="2963863" y="3219450"/>
            <a:ext cx="717550" cy="20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99 /100 /100</a:t>
            </a:r>
          </a:p>
        </p:txBody>
      </p:sp>
      <p:sp>
        <p:nvSpPr>
          <p:cNvPr id="134248" name="Text Box 104"/>
          <p:cNvSpPr txBox="1">
            <a:spLocks noChangeArrowheads="1"/>
          </p:cNvSpPr>
          <p:nvPr/>
        </p:nvSpPr>
        <p:spPr bwMode="auto">
          <a:xfrm>
            <a:off x="2682875" y="1908175"/>
            <a:ext cx="539750" cy="20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* / * /60</a:t>
            </a:r>
          </a:p>
        </p:txBody>
      </p:sp>
      <p:sp>
        <p:nvSpPr>
          <p:cNvPr id="134249" name="Text Box 105"/>
          <p:cNvSpPr txBox="1">
            <a:spLocks noChangeArrowheads="1"/>
          </p:cNvSpPr>
          <p:nvPr/>
        </p:nvSpPr>
        <p:spPr bwMode="auto">
          <a:xfrm>
            <a:off x="3273425" y="4786313"/>
            <a:ext cx="819150" cy="201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100 / 100 / 100</a:t>
            </a:r>
          </a:p>
        </p:txBody>
      </p:sp>
      <p:sp>
        <p:nvSpPr>
          <p:cNvPr id="134250" name="Text Box 106"/>
          <p:cNvSpPr txBox="1">
            <a:spLocks noChangeArrowheads="1"/>
          </p:cNvSpPr>
          <p:nvPr/>
        </p:nvSpPr>
        <p:spPr bwMode="auto">
          <a:xfrm>
            <a:off x="2566988" y="4827588"/>
            <a:ext cx="590550" cy="201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79 /81/82</a:t>
            </a:r>
          </a:p>
        </p:txBody>
      </p:sp>
      <p:sp>
        <p:nvSpPr>
          <p:cNvPr id="134251" name="Text Box 107"/>
          <p:cNvSpPr txBox="1">
            <a:spLocks noChangeArrowheads="1"/>
          </p:cNvSpPr>
          <p:nvPr/>
        </p:nvSpPr>
        <p:spPr bwMode="auto">
          <a:xfrm>
            <a:off x="3644900" y="3810000"/>
            <a:ext cx="463550" cy="169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500" i="1">
                <a:latin typeface="Verdana" charset="0"/>
              </a:rPr>
              <a:t>90/94/97</a:t>
            </a:r>
          </a:p>
        </p:txBody>
      </p:sp>
      <p:sp>
        <p:nvSpPr>
          <p:cNvPr id="134252" name="Text Box 108"/>
          <p:cNvSpPr txBox="1">
            <a:spLocks noChangeArrowheads="1"/>
          </p:cNvSpPr>
          <p:nvPr/>
        </p:nvSpPr>
        <p:spPr bwMode="auto">
          <a:xfrm>
            <a:off x="3263900" y="3530600"/>
            <a:ext cx="742950" cy="20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98 /100 / 100</a:t>
            </a:r>
          </a:p>
        </p:txBody>
      </p:sp>
      <p:sp>
        <p:nvSpPr>
          <p:cNvPr id="134253" name="Text Box 109"/>
          <p:cNvSpPr txBox="1">
            <a:spLocks noChangeArrowheads="1"/>
          </p:cNvSpPr>
          <p:nvPr/>
        </p:nvSpPr>
        <p:spPr bwMode="auto">
          <a:xfrm>
            <a:off x="3073400" y="3733800"/>
            <a:ext cx="666750" cy="20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90 / 89 / 94</a:t>
            </a:r>
          </a:p>
        </p:txBody>
      </p:sp>
      <p:sp>
        <p:nvSpPr>
          <p:cNvPr id="134254" name="Text Box 110"/>
          <p:cNvSpPr txBox="1">
            <a:spLocks noChangeArrowheads="1"/>
          </p:cNvSpPr>
          <p:nvPr/>
        </p:nvSpPr>
        <p:spPr bwMode="auto">
          <a:xfrm>
            <a:off x="3086100" y="4330700"/>
            <a:ext cx="615950" cy="20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74 /71 /64</a:t>
            </a:r>
          </a:p>
        </p:txBody>
      </p:sp>
      <p:sp>
        <p:nvSpPr>
          <p:cNvPr id="134255" name="Text Box 111"/>
          <p:cNvSpPr txBox="1">
            <a:spLocks noChangeArrowheads="1"/>
          </p:cNvSpPr>
          <p:nvPr/>
        </p:nvSpPr>
        <p:spPr bwMode="auto">
          <a:xfrm>
            <a:off x="2873375" y="3933825"/>
            <a:ext cx="768350" cy="20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100 /100 /100</a:t>
            </a:r>
          </a:p>
        </p:txBody>
      </p:sp>
      <p:sp>
        <p:nvSpPr>
          <p:cNvPr id="134256" name="Text Box 112"/>
          <p:cNvSpPr txBox="1">
            <a:spLocks noChangeArrowheads="1"/>
          </p:cNvSpPr>
          <p:nvPr/>
        </p:nvSpPr>
        <p:spPr bwMode="auto">
          <a:xfrm>
            <a:off x="2689225" y="5172075"/>
            <a:ext cx="768350" cy="20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100 /100 /100</a:t>
            </a:r>
          </a:p>
        </p:txBody>
      </p:sp>
      <p:sp>
        <p:nvSpPr>
          <p:cNvPr id="134257" name="Text Box 113"/>
          <p:cNvSpPr txBox="1">
            <a:spLocks noChangeArrowheads="1"/>
          </p:cNvSpPr>
          <p:nvPr/>
        </p:nvSpPr>
        <p:spPr bwMode="auto">
          <a:xfrm>
            <a:off x="2263775" y="3870325"/>
            <a:ext cx="717550" cy="20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99 /100 /100</a:t>
            </a:r>
          </a:p>
        </p:txBody>
      </p:sp>
      <p:sp>
        <p:nvSpPr>
          <p:cNvPr id="134258" name="Text Box 114"/>
          <p:cNvSpPr txBox="1">
            <a:spLocks noChangeArrowheads="1"/>
          </p:cNvSpPr>
          <p:nvPr/>
        </p:nvSpPr>
        <p:spPr bwMode="auto">
          <a:xfrm>
            <a:off x="1882775" y="4511675"/>
            <a:ext cx="768350" cy="20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100 /100 /100</a:t>
            </a:r>
          </a:p>
        </p:txBody>
      </p:sp>
      <p:sp>
        <p:nvSpPr>
          <p:cNvPr id="134259" name="Text Box 115"/>
          <p:cNvSpPr txBox="1">
            <a:spLocks noChangeArrowheads="1"/>
          </p:cNvSpPr>
          <p:nvPr/>
        </p:nvSpPr>
        <p:spPr bwMode="auto">
          <a:xfrm>
            <a:off x="1587500" y="4867275"/>
            <a:ext cx="692150" cy="20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99 / 100 /98</a:t>
            </a:r>
          </a:p>
        </p:txBody>
      </p:sp>
      <p:sp>
        <p:nvSpPr>
          <p:cNvPr id="134260" name="Text Box 116"/>
          <p:cNvSpPr txBox="1">
            <a:spLocks noChangeArrowheads="1"/>
          </p:cNvSpPr>
          <p:nvPr/>
        </p:nvSpPr>
        <p:spPr bwMode="auto">
          <a:xfrm>
            <a:off x="1720850" y="5637213"/>
            <a:ext cx="565150" cy="185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600" i="1">
                <a:latin typeface="Verdana" charset="0"/>
              </a:rPr>
              <a:t>50/53/98</a:t>
            </a:r>
          </a:p>
        </p:txBody>
      </p:sp>
      <p:sp>
        <p:nvSpPr>
          <p:cNvPr id="134261" name="Text Box 117"/>
          <p:cNvSpPr txBox="1">
            <a:spLocks noChangeArrowheads="1"/>
          </p:cNvSpPr>
          <p:nvPr/>
        </p:nvSpPr>
        <p:spPr bwMode="auto">
          <a:xfrm>
            <a:off x="1169988" y="5294313"/>
            <a:ext cx="666750" cy="201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99 / 97 / 98</a:t>
            </a:r>
          </a:p>
        </p:txBody>
      </p:sp>
      <p:sp>
        <p:nvSpPr>
          <p:cNvPr id="134262" name="Text Box 118"/>
          <p:cNvSpPr txBox="1">
            <a:spLocks noChangeArrowheads="1"/>
          </p:cNvSpPr>
          <p:nvPr/>
        </p:nvSpPr>
        <p:spPr bwMode="auto">
          <a:xfrm>
            <a:off x="1517650" y="6029325"/>
            <a:ext cx="514350" cy="20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00" i="1">
                <a:latin typeface="Verdana" charset="0"/>
              </a:rPr>
              <a:t> */ * / *</a:t>
            </a:r>
          </a:p>
        </p:txBody>
      </p:sp>
      <p:sp>
        <p:nvSpPr>
          <p:cNvPr id="134263" name="Line 119"/>
          <p:cNvSpPr>
            <a:spLocks noChangeShapeType="1"/>
          </p:cNvSpPr>
          <p:nvPr/>
        </p:nvSpPr>
        <p:spPr bwMode="auto">
          <a:xfrm>
            <a:off x="2959100" y="4078288"/>
            <a:ext cx="7938" cy="7556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264" name="Text Box 120"/>
          <p:cNvSpPr txBox="1">
            <a:spLocks noChangeArrowheads="1"/>
          </p:cNvSpPr>
          <p:nvPr/>
        </p:nvSpPr>
        <p:spPr bwMode="auto">
          <a:xfrm>
            <a:off x="422275" y="123825"/>
            <a:ext cx="1939925" cy="1179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400">
                <a:latin typeface="Verdana" charset="0"/>
              </a:rPr>
              <a:t>Combined data of noncoding 5</a:t>
            </a:r>
            <a:r>
              <a:rPr lang="ja-JP" altLang="en-US" sz="1400">
                <a:latin typeface="Verdana" charset="0"/>
              </a:rPr>
              <a:t>’</a:t>
            </a:r>
            <a:r>
              <a:rPr lang="en-US" sz="1400">
                <a:latin typeface="Verdana" charset="0"/>
              </a:rPr>
              <a:t> flank, SRY gene, and 3</a:t>
            </a:r>
            <a:r>
              <a:rPr lang="ja-JP" altLang="en-US" sz="1400">
                <a:latin typeface="Verdana" charset="0"/>
              </a:rPr>
              <a:t>’</a:t>
            </a:r>
            <a:r>
              <a:rPr lang="en-US" sz="1400">
                <a:latin typeface="Verdana" charset="0"/>
              </a:rPr>
              <a:t>noncoding flank (2659 bp)</a:t>
            </a:r>
          </a:p>
        </p:txBody>
      </p:sp>
    </p:spTree>
    <p:extLst>
      <p:ext uri="{BB962C8B-B14F-4D97-AF65-F5344CB8AC3E}">
        <p14:creationId xmlns:p14="http://schemas.microsoft.com/office/powerpoint/2010/main" val="1671803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0" y="0"/>
            <a:ext cx="7772400" cy="762000"/>
          </a:xfrm>
        </p:spPr>
        <p:txBody>
          <a:bodyPr/>
          <a:lstStyle/>
          <a:p>
            <a:r>
              <a:rPr lang="en-US" sz="2000"/>
              <a:t>Variable sites of Amino Acid Substitutions</a:t>
            </a:r>
            <a:br>
              <a:rPr lang="en-US" sz="2000"/>
            </a:br>
            <a:endParaRPr lang="en-US" sz="2000"/>
          </a:p>
        </p:txBody>
      </p:sp>
      <p:pic>
        <p:nvPicPr>
          <p:cNvPr id="193539" name="Picture 3"/>
          <p:cNvPicPr>
            <a:picLocks noGrp="1" noChangeAspect="1" noChangeArrowheads="1"/>
          </p:cNvPicPr>
          <p:nvPr>
            <p:ph type="body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49350" y="1295400"/>
            <a:ext cx="7848600" cy="4987925"/>
          </a:xfrm>
          <a:ln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12700" dist="12698" dir="2700000" algn="ctr" rotWithShape="0">
                    <a:schemeClr val="bg2">
                      <a:alpha val="99962"/>
                    </a:schemeClr>
                  </a:outerShdw>
                </a:effectLst>
              </a14:hiddenEffects>
            </a:ext>
          </a:extLst>
        </p:spPr>
      </p:pic>
      <p:sp>
        <p:nvSpPr>
          <p:cNvPr id="193540" name="Rectangle 4"/>
          <p:cNvSpPr>
            <a:spLocks noChangeArrowheads="1"/>
          </p:cNvSpPr>
          <p:nvPr/>
        </p:nvSpPr>
        <p:spPr bwMode="auto">
          <a:xfrm>
            <a:off x="1327150" y="2794000"/>
            <a:ext cx="7391400" cy="76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3541" name="Rectangle 5"/>
          <p:cNvSpPr>
            <a:spLocks noChangeArrowheads="1"/>
          </p:cNvSpPr>
          <p:nvPr/>
        </p:nvSpPr>
        <p:spPr bwMode="auto">
          <a:xfrm>
            <a:off x="1327150" y="4165600"/>
            <a:ext cx="7391400" cy="76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3542" name="Rectangle 6"/>
          <p:cNvSpPr>
            <a:spLocks noChangeArrowheads="1"/>
          </p:cNvSpPr>
          <p:nvPr/>
        </p:nvSpPr>
        <p:spPr bwMode="auto">
          <a:xfrm>
            <a:off x="1327150" y="5753100"/>
            <a:ext cx="7391400" cy="76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3543" name="Rectangle 7"/>
          <p:cNvSpPr>
            <a:spLocks noChangeArrowheads="1"/>
          </p:cNvSpPr>
          <p:nvPr/>
        </p:nvSpPr>
        <p:spPr bwMode="auto">
          <a:xfrm>
            <a:off x="1327150" y="2438400"/>
            <a:ext cx="7391400" cy="76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193544" name="Group 8"/>
          <p:cNvGrpSpPr>
            <a:grpSpLocks/>
          </p:cNvGrpSpPr>
          <p:nvPr/>
        </p:nvGrpSpPr>
        <p:grpSpPr bwMode="auto">
          <a:xfrm>
            <a:off x="-92075" y="271463"/>
            <a:ext cx="6356350" cy="2319337"/>
            <a:chOff x="-58" y="171"/>
            <a:chExt cx="4004" cy="1461"/>
          </a:xfrm>
        </p:grpSpPr>
        <p:grpSp>
          <p:nvGrpSpPr>
            <p:cNvPr id="193545" name="Group 9"/>
            <p:cNvGrpSpPr>
              <a:grpSpLocks/>
            </p:cNvGrpSpPr>
            <p:nvPr/>
          </p:nvGrpSpPr>
          <p:grpSpPr bwMode="auto">
            <a:xfrm>
              <a:off x="-58" y="171"/>
              <a:ext cx="1402" cy="1184"/>
              <a:chOff x="-58" y="171"/>
              <a:chExt cx="1402" cy="1184"/>
            </a:xfrm>
          </p:grpSpPr>
          <p:pic>
            <p:nvPicPr>
              <p:cNvPr id="193546" name="Picture 10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336"/>
                <a:ext cx="1344" cy="101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93547" name="Text Box 11"/>
              <p:cNvSpPr txBox="1">
                <a:spLocks noChangeArrowheads="1"/>
              </p:cNvSpPr>
              <p:nvPr/>
            </p:nvSpPr>
            <p:spPr bwMode="auto">
              <a:xfrm>
                <a:off x="-58" y="171"/>
                <a:ext cx="772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sz="1800"/>
                  <a:t>Jungle cat</a:t>
                </a:r>
              </a:p>
            </p:txBody>
          </p:sp>
        </p:grpSp>
        <p:sp>
          <p:nvSpPr>
            <p:cNvPr id="193548" name="Rectangle 12"/>
            <p:cNvSpPr>
              <a:spLocks noChangeArrowheads="1"/>
            </p:cNvSpPr>
            <p:nvPr/>
          </p:nvSpPr>
          <p:spPr bwMode="auto">
            <a:xfrm>
              <a:off x="3624" y="1516"/>
              <a:ext cx="48" cy="116"/>
            </a:xfrm>
            <a:prstGeom prst="rect">
              <a:avLst/>
            </a:prstGeom>
            <a:solidFill>
              <a:srgbClr val="FF2B77">
                <a:alpha val="5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549" name="Line 13"/>
            <p:cNvSpPr>
              <a:spLocks noChangeShapeType="1"/>
            </p:cNvSpPr>
            <p:nvPr/>
          </p:nvSpPr>
          <p:spPr bwMode="auto">
            <a:xfrm>
              <a:off x="3640" y="624"/>
              <a:ext cx="0" cy="36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550" name="Text Box 14"/>
            <p:cNvSpPr txBox="1">
              <a:spLocks noChangeArrowheads="1"/>
            </p:cNvSpPr>
            <p:nvPr/>
          </p:nvSpPr>
          <p:spPr bwMode="auto">
            <a:xfrm>
              <a:off x="3502" y="437"/>
              <a:ext cx="444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800">
                  <a:latin typeface="Symbol" charset="0"/>
                  <a:sym typeface="Symbol" charset="0"/>
                </a:rPr>
                <a:t></a:t>
              </a:r>
              <a:r>
                <a:rPr lang="en-US" sz="1800"/>
                <a:t>156</a:t>
              </a:r>
            </a:p>
          </p:txBody>
        </p:sp>
      </p:grpSp>
      <p:grpSp>
        <p:nvGrpSpPr>
          <p:cNvPr id="193551" name="Group 15"/>
          <p:cNvGrpSpPr>
            <a:grpSpLocks/>
          </p:cNvGrpSpPr>
          <p:nvPr/>
        </p:nvGrpSpPr>
        <p:grpSpPr bwMode="auto">
          <a:xfrm>
            <a:off x="-15875" y="693738"/>
            <a:ext cx="8966200" cy="2182812"/>
            <a:chOff x="-10" y="437"/>
            <a:chExt cx="5648" cy="1375"/>
          </a:xfrm>
        </p:grpSpPr>
        <p:grpSp>
          <p:nvGrpSpPr>
            <p:cNvPr id="193552" name="Group 16"/>
            <p:cNvGrpSpPr>
              <a:grpSpLocks/>
            </p:cNvGrpSpPr>
            <p:nvPr/>
          </p:nvGrpSpPr>
          <p:grpSpPr bwMode="auto">
            <a:xfrm>
              <a:off x="-10" y="699"/>
              <a:ext cx="1402" cy="1092"/>
              <a:chOff x="-10" y="699"/>
              <a:chExt cx="1402" cy="1092"/>
            </a:xfrm>
          </p:grpSpPr>
          <p:pic>
            <p:nvPicPr>
              <p:cNvPr id="193553" name="Picture 17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912"/>
                <a:ext cx="1392" cy="87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pic>
          <p:sp>
            <p:nvSpPr>
              <p:cNvPr id="193554" name="Text Box 18"/>
              <p:cNvSpPr txBox="1">
                <a:spLocks noChangeArrowheads="1"/>
              </p:cNvSpPr>
              <p:nvPr/>
            </p:nvSpPr>
            <p:spPr bwMode="auto">
              <a:xfrm>
                <a:off x="-10" y="699"/>
                <a:ext cx="1117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sz="1800"/>
                  <a:t>Flat-headed cat</a:t>
                </a:r>
              </a:p>
            </p:txBody>
          </p:sp>
        </p:grpSp>
        <p:sp>
          <p:nvSpPr>
            <p:cNvPr id="193555" name="Rectangle 19"/>
            <p:cNvSpPr>
              <a:spLocks noChangeArrowheads="1"/>
            </p:cNvSpPr>
            <p:nvPr/>
          </p:nvSpPr>
          <p:spPr bwMode="auto">
            <a:xfrm>
              <a:off x="5276" y="1748"/>
              <a:ext cx="212" cy="64"/>
            </a:xfrm>
            <a:prstGeom prst="rect">
              <a:avLst/>
            </a:prstGeom>
            <a:solidFill>
              <a:srgbClr val="FF2B77">
                <a:alpha val="50000"/>
              </a:srgbClr>
            </a:solidFill>
            <a:ln w="9525">
              <a:solidFill>
                <a:schemeClr val="tx1">
                  <a:alpha val="46001"/>
                </a:schemeClr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1800"/>
            </a:p>
          </p:txBody>
        </p:sp>
        <p:grpSp>
          <p:nvGrpSpPr>
            <p:cNvPr id="193556" name="Group 20"/>
            <p:cNvGrpSpPr>
              <a:grpSpLocks/>
            </p:cNvGrpSpPr>
            <p:nvPr/>
          </p:nvGrpSpPr>
          <p:grpSpPr bwMode="auto">
            <a:xfrm>
              <a:off x="4994" y="437"/>
              <a:ext cx="644" cy="635"/>
              <a:chOff x="4994" y="437"/>
              <a:chExt cx="644" cy="635"/>
            </a:xfrm>
          </p:grpSpPr>
          <p:sp>
            <p:nvSpPr>
              <p:cNvPr id="193557" name="Text Box 21"/>
              <p:cNvSpPr txBox="1">
                <a:spLocks noChangeArrowheads="1"/>
              </p:cNvSpPr>
              <p:nvPr/>
            </p:nvSpPr>
            <p:spPr bwMode="auto">
              <a:xfrm>
                <a:off x="4994" y="437"/>
                <a:ext cx="644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sz="1800"/>
                  <a:t></a:t>
                </a:r>
              </a:p>
            </p:txBody>
          </p:sp>
          <p:sp>
            <p:nvSpPr>
              <p:cNvPr id="193558" name="Line 22"/>
              <p:cNvSpPr>
                <a:spLocks noChangeShapeType="1"/>
              </p:cNvSpPr>
              <p:nvPr/>
            </p:nvSpPr>
            <p:spPr bwMode="auto">
              <a:xfrm>
                <a:off x="5064" y="608"/>
                <a:ext cx="240" cy="4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93559" name="Line 23"/>
              <p:cNvSpPr>
                <a:spLocks noChangeShapeType="1"/>
              </p:cNvSpPr>
              <p:nvPr/>
            </p:nvSpPr>
            <p:spPr bwMode="auto">
              <a:xfrm flipH="1">
                <a:off x="5340" y="616"/>
                <a:ext cx="180" cy="2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93560" name="Line 24"/>
              <p:cNvSpPr>
                <a:spLocks noChangeShapeType="1"/>
              </p:cNvSpPr>
              <p:nvPr/>
            </p:nvSpPr>
            <p:spPr bwMode="auto">
              <a:xfrm>
                <a:off x="5340" y="644"/>
                <a:ext cx="0" cy="5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93561" name="Line 25"/>
              <p:cNvSpPr>
                <a:spLocks noChangeShapeType="1"/>
              </p:cNvSpPr>
              <p:nvPr/>
            </p:nvSpPr>
            <p:spPr bwMode="auto">
              <a:xfrm>
                <a:off x="5328" y="712"/>
                <a:ext cx="0" cy="36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93562" name="Line 26"/>
              <p:cNvSpPr>
                <a:spLocks noChangeShapeType="1"/>
              </p:cNvSpPr>
              <p:nvPr/>
            </p:nvSpPr>
            <p:spPr bwMode="auto">
              <a:xfrm>
                <a:off x="5308" y="652"/>
                <a:ext cx="0" cy="5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grpSp>
        <p:nvGrpSpPr>
          <p:cNvPr id="193563" name="Group 27"/>
          <p:cNvGrpSpPr>
            <a:grpSpLocks/>
          </p:cNvGrpSpPr>
          <p:nvPr/>
        </p:nvGrpSpPr>
        <p:grpSpPr bwMode="auto">
          <a:xfrm>
            <a:off x="0" y="474663"/>
            <a:ext cx="3370263" cy="3497262"/>
            <a:chOff x="0" y="299"/>
            <a:chExt cx="2123" cy="2203"/>
          </a:xfrm>
        </p:grpSpPr>
        <p:grpSp>
          <p:nvGrpSpPr>
            <p:cNvPr id="193564" name="Group 28"/>
            <p:cNvGrpSpPr>
              <a:grpSpLocks/>
            </p:cNvGrpSpPr>
            <p:nvPr/>
          </p:nvGrpSpPr>
          <p:grpSpPr bwMode="auto">
            <a:xfrm>
              <a:off x="0" y="1275"/>
              <a:ext cx="1344" cy="1227"/>
              <a:chOff x="0" y="1275"/>
              <a:chExt cx="1344" cy="1227"/>
            </a:xfrm>
          </p:grpSpPr>
          <p:pic>
            <p:nvPicPr>
              <p:cNvPr id="193565" name="Picture 29" descr="ocelot01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1488"/>
                <a:ext cx="1344" cy="10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93566" name="Text Box 30"/>
              <p:cNvSpPr txBox="1">
                <a:spLocks noChangeArrowheads="1"/>
              </p:cNvSpPr>
              <p:nvPr/>
            </p:nvSpPr>
            <p:spPr bwMode="auto">
              <a:xfrm>
                <a:off x="38" y="1275"/>
                <a:ext cx="532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sz="1800"/>
                  <a:t>Ocelot</a:t>
                </a:r>
              </a:p>
            </p:txBody>
          </p:sp>
        </p:grpSp>
        <p:sp>
          <p:nvSpPr>
            <p:cNvPr id="193567" name="Text Box 31"/>
            <p:cNvSpPr txBox="1">
              <a:spLocks noChangeArrowheads="1"/>
            </p:cNvSpPr>
            <p:nvPr/>
          </p:nvSpPr>
          <p:spPr bwMode="auto">
            <a:xfrm>
              <a:off x="1278" y="299"/>
              <a:ext cx="845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800"/>
                <a:t>Stop codon</a:t>
              </a:r>
            </a:p>
            <a:p>
              <a:r>
                <a:rPr lang="en-US" sz="1800">
                  <a:latin typeface="Symbol" charset="0"/>
                  <a:sym typeface="Symbol" charset="0"/>
                </a:rPr>
                <a:t></a:t>
              </a:r>
              <a:r>
                <a:rPr lang="en-US" sz="1800"/>
                <a:t>1-6 </a:t>
              </a:r>
            </a:p>
          </p:txBody>
        </p:sp>
        <p:sp>
          <p:nvSpPr>
            <p:cNvPr id="193568" name="Line 32"/>
            <p:cNvSpPr>
              <a:spLocks noChangeShapeType="1"/>
            </p:cNvSpPr>
            <p:nvPr/>
          </p:nvSpPr>
          <p:spPr bwMode="auto">
            <a:xfrm>
              <a:off x="1368" y="648"/>
              <a:ext cx="0" cy="36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93569" name="Rectangle 33"/>
          <p:cNvSpPr>
            <a:spLocks noChangeArrowheads="1"/>
          </p:cNvSpPr>
          <p:nvPr/>
        </p:nvSpPr>
        <p:spPr bwMode="auto">
          <a:xfrm>
            <a:off x="2222500" y="4159250"/>
            <a:ext cx="63500" cy="76200"/>
          </a:xfrm>
          <a:prstGeom prst="rect">
            <a:avLst/>
          </a:prstGeom>
          <a:solidFill>
            <a:srgbClr val="FF2B77">
              <a:alpha val="47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endParaRPr lang="en-US" sz="1800"/>
          </a:p>
        </p:txBody>
      </p:sp>
      <p:grpSp>
        <p:nvGrpSpPr>
          <p:cNvPr id="193570" name="Group 34"/>
          <p:cNvGrpSpPr>
            <a:grpSpLocks/>
          </p:cNvGrpSpPr>
          <p:nvPr/>
        </p:nvGrpSpPr>
        <p:grpSpPr bwMode="auto">
          <a:xfrm>
            <a:off x="0" y="347663"/>
            <a:ext cx="7321550" cy="5519737"/>
            <a:chOff x="0" y="219"/>
            <a:chExt cx="4612" cy="3477"/>
          </a:xfrm>
        </p:grpSpPr>
        <p:grpSp>
          <p:nvGrpSpPr>
            <p:cNvPr id="193571" name="Group 35"/>
            <p:cNvGrpSpPr>
              <a:grpSpLocks/>
            </p:cNvGrpSpPr>
            <p:nvPr/>
          </p:nvGrpSpPr>
          <p:grpSpPr bwMode="auto">
            <a:xfrm>
              <a:off x="0" y="2496"/>
              <a:ext cx="1296" cy="1200"/>
              <a:chOff x="0" y="2496"/>
              <a:chExt cx="1296" cy="1200"/>
            </a:xfrm>
          </p:grpSpPr>
          <p:pic>
            <p:nvPicPr>
              <p:cNvPr id="193572" name="Picture 36" descr="clouded leopard"/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2688"/>
                <a:ext cx="1296" cy="100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93573" name="Text Box 37"/>
              <p:cNvSpPr txBox="1">
                <a:spLocks noChangeArrowheads="1"/>
              </p:cNvSpPr>
              <p:nvPr/>
            </p:nvSpPr>
            <p:spPr bwMode="auto">
              <a:xfrm>
                <a:off x="0" y="2496"/>
                <a:ext cx="1173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sz="1800"/>
                  <a:t>Clouded leopard</a:t>
                </a:r>
              </a:p>
            </p:txBody>
          </p:sp>
        </p:grpSp>
        <p:sp>
          <p:nvSpPr>
            <p:cNvPr id="193574" name="Text Box 38"/>
            <p:cNvSpPr txBox="1">
              <a:spLocks noChangeArrowheads="1"/>
            </p:cNvSpPr>
            <p:nvPr/>
          </p:nvSpPr>
          <p:spPr bwMode="auto">
            <a:xfrm>
              <a:off x="2934" y="219"/>
              <a:ext cx="1164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en-US" sz="1800"/>
                <a:t>Frame shift 143</a:t>
              </a:r>
            </a:p>
            <a:p>
              <a:r>
                <a:rPr lang="en-US" sz="1800">
                  <a:latin typeface="Symbol" charset="0"/>
                  <a:sym typeface="Symbol" charset="0"/>
                </a:rPr>
                <a:t></a:t>
              </a:r>
              <a:r>
                <a:rPr lang="en-US" sz="1800"/>
                <a:t>173-234</a:t>
              </a:r>
            </a:p>
          </p:txBody>
        </p:sp>
        <p:sp>
          <p:nvSpPr>
            <p:cNvPr id="193575" name="Rectangle 39"/>
            <p:cNvSpPr>
              <a:spLocks noChangeArrowheads="1"/>
            </p:cNvSpPr>
            <p:nvPr/>
          </p:nvSpPr>
          <p:spPr bwMode="auto">
            <a:xfrm>
              <a:off x="3288" y="3624"/>
              <a:ext cx="1324" cy="44"/>
            </a:xfrm>
            <a:prstGeom prst="rect">
              <a:avLst/>
            </a:prstGeom>
            <a:solidFill>
              <a:srgbClr val="FF2B77">
                <a:alpha val="41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576" name="Line 40"/>
            <p:cNvSpPr>
              <a:spLocks noChangeShapeType="1"/>
            </p:cNvSpPr>
            <p:nvPr/>
          </p:nvSpPr>
          <p:spPr bwMode="auto">
            <a:xfrm>
              <a:off x="3304" y="600"/>
              <a:ext cx="0" cy="36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04469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35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35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3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93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500"/>
                                        <p:tgtEl>
                                          <p:spTgt spid="193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93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500"/>
                                        <p:tgtEl>
                                          <p:spTgt spid="193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93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500"/>
                                        <p:tgtEl>
                                          <p:spTgt spid="193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540" grpId="0" animBg="1"/>
      <p:bldP spid="193541" grpId="0" animBg="1"/>
      <p:bldP spid="193542" grpId="0" animBg="1"/>
      <p:bldP spid="19354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682" name="Picture 2" descr="Table 3revise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642938"/>
            <a:ext cx="8043863" cy="6215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9683" name="Rectangle 3"/>
          <p:cNvSpPr>
            <a:spLocks noChangeArrowheads="1"/>
          </p:cNvSpPr>
          <p:nvPr/>
        </p:nvSpPr>
        <p:spPr bwMode="auto">
          <a:xfrm>
            <a:off x="977900" y="3251200"/>
            <a:ext cx="6311900" cy="736600"/>
          </a:xfrm>
          <a:prstGeom prst="rect">
            <a:avLst/>
          </a:prstGeom>
          <a:solidFill>
            <a:srgbClr val="FF2B77">
              <a:alpha val="47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99684" name="Rectangle 4"/>
          <p:cNvSpPr>
            <a:spLocks noChangeArrowheads="1"/>
          </p:cNvSpPr>
          <p:nvPr/>
        </p:nvSpPr>
        <p:spPr bwMode="auto">
          <a:xfrm>
            <a:off x="977900" y="1612900"/>
            <a:ext cx="6286500" cy="596900"/>
          </a:xfrm>
          <a:prstGeom prst="rect">
            <a:avLst/>
          </a:prstGeom>
          <a:solidFill>
            <a:srgbClr val="79D07D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99685" name="Text Box 5"/>
          <p:cNvSpPr txBox="1">
            <a:spLocks noChangeArrowheads="1"/>
          </p:cNvSpPr>
          <p:nvPr/>
        </p:nvSpPr>
        <p:spPr bwMode="auto">
          <a:xfrm>
            <a:off x="1165225" y="144463"/>
            <a:ext cx="7007225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800"/>
              <a:t>Tests for Selection in SRY:  Maximum Likelihood Approach (PAML)</a:t>
            </a:r>
          </a:p>
          <a:p>
            <a:r>
              <a:rPr lang="en-US" sz="1200" i="1"/>
              <a:t>Revised branch-site Model A and Test 2</a:t>
            </a: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0872117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0"/>
            <a:ext cx="8001000" cy="1216025"/>
          </a:xfrm>
        </p:spPr>
        <p:txBody>
          <a:bodyPr/>
          <a:lstStyle/>
          <a:p>
            <a:r>
              <a:rPr lang="en-US" sz="3600"/>
              <a:t>INTERPRETATION OF MODELS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100" dirty="0"/>
              <a:t>Like humans, SRY in felids shares conserved HMG box</a:t>
            </a:r>
            <a:r>
              <a:rPr lang="en-US" sz="2100" dirty="0" smtClean="0"/>
              <a:t>.</a:t>
            </a:r>
          </a:p>
          <a:p>
            <a:pPr>
              <a:lnSpc>
                <a:spcPct val="90000"/>
              </a:lnSpc>
            </a:pPr>
            <a:endParaRPr lang="en-US" sz="2100" dirty="0"/>
          </a:p>
          <a:p>
            <a:pPr>
              <a:lnSpc>
                <a:spcPct val="90000"/>
              </a:lnSpc>
            </a:pPr>
            <a:r>
              <a:rPr lang="en-US" sz="2100" dirty="0"/>
              <a:t>The HMG box accumulating mutations at about 50% the rate of NH3 and COOH domains</a:t>
            </a:r>
            <a:r>
              <a:rPr lang="en-US" sz="2100" dirty="0" smtClean="0"/>
              <a:t>. </a:t>
            </a:r>
          </a:p>
          <a:p>
            <a:pPr>
              <a:lnSpc>
                <a:spcPct val="90000"/>
              </a:lnSpc>
            </a:pPr>
            <a:endParaRPr lang="en-US" sz="2100" dirty="0"/>
          </a:p>
          <a:p>
            <a:pPr>
              <a:lnSpc>
                <a:spcPct val="90000"/>
              </a:lnSpc>
            </a:pPr>
            <a:r>
              <a:rPr lang="en-US" sz="2100" dirty="0"/>
              <a:t>SRY evolves in close association with patterns of felid </a:t>
            </a:r>
            <a:r>
              <a:rPr lang="en-US" sz="2100" dirty="0" smtClean="0"/>
              <a:t>evolution. </a:t>
            </a:r>
          </a:p>
          <a:p>
            <a:pPr>
              <a:lnSpc>
                <a:spcPct val="90000"/>
              </a:lnSpc>
            </a:pPr>
            <a:endParaRPr lang="en-US" sz="2100" dirty="0"/>
          </a:p>
          <a:p>
            <a:pPr>
              <a:lnSpc>
                <a:spcPct val="90000"/>
              </a:lnSpc>
            </a:pPr>
            <a:r>
              <a:rPr lang="en-US" sz="2100" dirty="0"/>
              <a:t>Models of adaptation support SRY is under positive selection in 2 of the 8 felid </a:t>
            </a:r>
            <a:r>
              <a:rPr lang="en-US" sz="2100" dirty="0" smtClean="0"/>
              <a:t>lineages.</a:t>
            </a:r>
          </a:p>
          <a:p>
            <a:pPr>
              <a:lnSpc>
                <a:spcPct val="90000"/>
              </a:lnSpc>
            </a:pPr>
            <a:endParaRPr lang="en-US" sz="2100" dirty="0"/>
          </a:p>
          <a:p>
            <a:pPr>
              <a:lnSpc>
                <a:spcPct val="90000"/>
              </a:lnSpc>
            </a:pPr>
            <a:r>
              <a:rPr lang="en-US" sz="2100" dirty="0"/>
              <a:t>Different natural history of lineages may provide context for interpreting these patterns</a:t>
            </a:r>
            <a:r>
              <a:rPr lang="en-US" sz="2100" dirty="0" smtClean="0"/>
              <a:t>.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9393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/>
              <a:t>Detecting Selection in Protein Coding Sequences with PAML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28600" y="3886200"/>
            <a:ext cx="8915400" cy="2209800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PAML: Phylogenetic Analysis by Maximum Likelihood (</a:t>
            </a:r>
            <a:r>
              <a:rPr lang="en-US" sz="2400" dirty="0" err="1"/>
              <a:t>ver</a:t>
            </a:r>
            <a:r>
              <a:rPr lang="en-US" sz="2400" dirty="0"/>
              <a:t> </a:t>
            </a:r>
            <a:r>
              <a:rPr lang="en-US" sz="2400" dirty="0" smtClean="0"/>
              <a:t>4.9d)</a:t>
            </a:r>
            <a:endParaRPr lang="en-US" sz="2400" dirty="0"/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Author: </a:t>
            </a:r>
            <a:r>
              <a:rPr lang="en-US" sz="2400" dirty="0" err="1"/>
              <a:t>Ziheng</a:t>
            </a:r>
            <a:r>
              <a:rPr lang="en-US" sz="2400" dirty="0"/>
              <a:t> Yang</a:t>
            </a:r>
          </a:p>
          <a:p>
            <a:pPr algn="l"/>
            <a:r>
              <a:rPr lang="en-US" sz="2000" dirty="0" err="1"/>
              <a:t>z.yang@ucl.ac.uk</a:t>
            </a:r>
            <a:endParaRPr lang="en-US" sz="2400" dirty="0"/>
          </a:p>
          <a:p>
            <a:pPr algn="l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118814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Use PAML?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828800"/>
            <a:ext cx="77724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/>
              <a:t>PAML offers a rigorous maximum likelihood algorithm to detect selection.</a:t>
            </a:r>
          </a:p>
          <a:p>
            <a:pPr>
              <a:lnSpc>
                <a:spcPct val="90000"/>
              </a:lnSpc>
            </a:pPr>
            <a:r>
              <a:rPr lang="en-US" sz="2800"/>
              <a:t>Conservative: Reduces the risk of a false positive result.</a:t>
            </a:r>
          </a:p>
          <a:p>
            <a:pPr>
              <a:lnSpc>
                <a:spcPct val="90000"/>
              </a:lnSpc>
            </a:pPr>
            <a:r>
              <a:rPr lang="en-US" sz="2800"/>
              <a:t>Codon models incorporate empirical sequence characteristics</a:t>
            </a:r>
          </a:p>
          <a:p>
            <a:pPr lvl="1">
              <a:lnSpc>
                <a:spcPct val="90000"/>
              </a:lnSpc>
            </a:pPr>
            <a:r>
              <a:rPr lang="en-US" sz="2400"/>
              <a:t>Instantaneous rate matrix</a:t>
            </a:r>
          </a:p>
          <a:p>
            <a:pPr lvl="1">
              <a:lnSpc>
                <a:spcPct val="90000"/>
              </a:lnSpc>
            </a:pPr>
            <a:r>
              <a:rPr lang="en-US" sz="2400"/>
              <a:t>Transition: transversion bias</a:t>
            </a:r>
          </a:p>
          <a:p>
            <a:pPr lvl="1">
              <a:lnSpc>
                <a:spcPct val="90000"/>
              </a:lnSpc>
            </a:pPr>
            <a:r>
              <a:rPr lang="en-US" sz="2400"/>
              <a:t>Codon frequency bias (due to redundancy in genetic code)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sz="2800"/>
          </a:p>
          <a:p>
            <a:pPr lvl="1">
              <a:lnSpc>
                <a:spcPct val="90000"/>
              </a:lnSpc>
            </a:pPr>
            <a:endParaRPr lang="en-US" sz="2400"/>
          </a:p>
          <a:p>
            <a:pPr lvl="1">
              <a:lnSpc>
                <a:spcPct val="90000"/>
              </a:lnSpc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490914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/>
              <a:t>Categories of Codon Selection Models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000"/>
              <a:t>Among sites:</a:t>
            </a:r>
          </a:p>
          <a:p>
            <a:pPr lvl="1">
              <a:lnSpc>
                <a:spcPct val="90000"/>
              </a:lnSpc>
            </a:pPr>
            <a:r>
              <a:rPr lang="en-US" sz="1800"/>
              <a:t>Ho:  Variable selection pressure possible among sites within YGOI (your-gene-of-interest) but no sites exhibit positive selection</a:t>
            </a:r>
          </a:p>
          <a:p>
            <a:pPr>
              <a:lnSpc>
                <a:spcPct val="90000"/>
              </a:lnSpc>
            </a:pPr>
            <a:r>
              <a:rPr lang="en-US" sz="2000"/>
              <a:t>Among branches:</a:t>
            </a:r>
          </a:p>
          <a:p>
            <a:pPr lvl="1">
              <a:lnSpc>
                <a:spcPct val="90000"/>
              </a:lnSpc>
            </a:pPr>
            <a:r>
              <a:rPr lang="en-US" sz="1800"/>
              <a:t>Ho:  Average dN/dS is the same among all branches in the phylogeny for YGOI.</a:t>
            </a:r>
          </a:p>
          <a:p>
            <a:pPr>
              <a:lnSpc>
                <a:spcPct val="90000"/>
              </a:lnSpc>
            </a:pPr>
            <a:r>
              <a:rPr lang="en-US" sz="2000"/>
              <a:t>Among clades: </a:t>
            </a:r>
          </a:p>
          <a:p>
            <a:pPr lvl="1">
              <a:lnSpc>
                <a:spcPct val="90000"/>
              </a:lnSpc>
            </a:pPr>
            <a:r>
              <a:rPr lang="en-US" sz="1800"/>
              <a:t>Ho:  Average dN/dS for YGOI is the same for each lineage within the phylogeny</a:t>
            </a:r>
          </a:p>
          <a:p>
            <a:pPr>
              <a:lnSpc>
                <a:spcPct val="90000"/>
              </a:lnSpc>
            </a:pPr>
            <a:r>
              <a:rPr lang="en-US" sz="2000"/>
              <a:t>Branch-site:</a:t>
            </a:r>
          </a:p>
          <a:p>
            <a:pPr lvl="1">
              <a:lnSpc>
                <a:spcPct val="90000"/>
              </a:lnSpc>
            </a:pPr>
            <a:r>
              <a:rPr lang="en-US" sz="1800"/>
              <a:t>Ho:  Variable selection pressure is possible among sites with YGOI and no sites exhibit positive selection in any particular lineage relative to the rest of the phylogeny.  </a:t>
            </a:r>
          </a:p>
        </p:txBody>
      </p:sp>
    </p:spTree>
    <p:extLst>
      <p:ext uri="{BB962C8B-B14F-4D97-AF65-F5344CB8AC3E}">
        <p14:creationId xmlns:p14="http://schemas.microsoft.com/office/powerpoint/2010/main" val="3530531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Testing Coding Regions for Adaptive Evolution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Is there evidence of selection operating on a gene?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Where does selection occur within the gene?  What regions, motifs, amino acids are under selection?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  <a:p>
            <a:r>
              <a:rPr lang="en-US" dirty="0" smtClean="0"/>
              <a:t>Mapping the selection event on the phylogenetic tree.  Is there a specific species or lineage that is experiencing selection?</a:t>
            </a:r>
          </a:p>
          <a:p>
            <a:endParaRPr lang="en-US" dirty="0"/>
          </a:p>
          <a:p>
            <a:r>
              <a:rPr lang="en-US" dirty="0" smtClean="0"/>
              <a:t>Assessing the form of selection (i.e. negative or positive) and identifying the codon (s), and </a:t>
            </a:r>
            <a:r>
              <a:rPr lang="en-US" i="1" dirty="0" smtClean="0"/>
              <a:t>a priori </a:t>
            </a:r>
            <a:r>
              <a:rPr lang="en-US" dirty="0" smtClean="0"/>
              <a:t>testing for statistical rigor.</a:t>
            </a:r>
          </a:p>
          <a:p>
            <a:endParaRPr lang="en-US" dirty="0"/>
          </a:p>
          <a:p>
            <a:r>
              <a:rPr lang="en-US" dirty="0" smtClean="0"/>
              <a:t>Are other genes exhibiting compensatory changes coincident with selection?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559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hlink"/>
                </a:solidFill>
              </a14:hiddenFill>
            </a:ext>
          </a:extLst>
        </p:spPr>
        <p:txBody>
          <a:bodyPr/>
          <a:lstStyle/>
          <a:p>
            <a:r>
              <a:rPr lang="en-US" sz="2800"/>
              <a:t>Files and Format Needed for </a:t>
            </a:r>
            <a:r>
              <a:rPr lang="en-US" sz="2800" b="1"/>
              <a:t>CodeML</a:t>
            </a:r>
            <a:r>
              <a:rPr lang="en-US" sz="2800"/>
              <a:t> Analyses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5105400"/>
          </a:xfrm>
        </p:spPr>
        <p:txBody>
          <a:bodyPr/>
          <a:lstStyle/>
          <a:p>
            <a:r>
              <a:rPr lang="en-US" sz="2000" dirty="0"/>
              <a:t>Data file:  </a:t>
            </a:r>
          </a:p>
          <a:p>
            <a:pPr lvl="1"/>
            <a:r>
              <a:rPr lang="en-US" sz="1800" dirty="0"/>
              <a:t>Nucleotide data</a:t>
            </a:r>
          </a:p>
          <a:p>
            <a:pPr lvl="1"/>
            <a:r>
              <a:rPr lang="en-US" sz="1800" dirty="0"/>
              <a:t>No stop codons</a:t>
            </a:r>
          </a:p>
          <a:p>
            <a:pPr lvl="1"/>
            <a:r>
              <a:rPr lang="en-US" sz="1800" dirty="0"/>
              <a:t>Will not work if sequence has insertion/deletion</a:t>
            </a:r>
          </a:p>
          <a:p>
            <a:pPr lvl="1"/>
            <a:r>
              <a:rPr lang="en-US" sz="1800" dirty="0"/>
              <a:t>PHYLIP format</a:t>
            </a:r>
          </a:p>
          <a:p>
            <a:r>
              <a:rPr lang="en-US" sz="2000" dirty="0" err="1"/>
              <a:t>Treefile</a:t>
            </a:r>
            <a:endParaRPr lang="en-US" sz="2000" dirty="0"/>
          </a:p>
          <a:p>
            <a:pPr lvl="1"/>
            <a:r>
              <a:rPr lang="en-US" sz="1800" dirty="0"/>
              <a:t>Topology only, no branch lengths (suggested)</a:t>
            </a:r>
          </a:p>
          <a:p>
            <a:pPr lvl="1"/>
            <a:r>
              <a:rPr lang="en-US" sz="1800" dirty="0"/>
              <a:t>Tree must reflect true phylogeny </a:t>
            </a:r>
          </a:p>
          <a:p>
            <a:pPr lvl="1"/>
            <a:r>
              <a:rPr lang="en-US" sz="1800" dirty="0"/>
              <a:t>Unresolved nodes will decrease </a:t>
            </a:r>
            <a:r>
              <a:rPr lang="en-US" sz="1800" dirty="0" err="1"/>
              <a:t>CodeML</a:t>
            </a:r>
            <a:r>
              <a:rPr lang="en-US" sz="1800" dirty="0"/>
              <a:t> utility  </a:t>
            </a:r>
          </a:p>
          <a:p>
            <a:pPr lvl="1"/>
            <a:r>
              <a:rPr lang="en-US" sz="1800" dirty="0"/>
              <a:t>PHYLIP format</a:t>
            </a:r>
          </a:p>
          <a:p>
            <a:r>
              <a:rPr lang="en-US" sz="2000" dirty="0"/>
              <a:t>Control </a:t>
            </a:r>
            <a:r>
              <a:rPr lang="en-US" sz="2000" dirty="0" smtClean="0"/>
              <a:t>file (or use the new GUI interface of PAML X)</a:t>
            </a:r>
            <a:endParaRPr lang="en-US" sz="2000" dirty="0"/>
          </a:p>
          <a:p>
            <a:pPr lvl="1"/>
            <a:r>
              <a:rPr lang="en-US" sz="1800" dirty="0" err="1"/>
              <a:t>Tet</a:t>
            </a:r>
            <a:r>
              <a:rPr lang="en-US" sz="1800" dirty="0"/>
              <a:t> file containing specific settings for analysis</a:t>
            </a:r>
          </a:p>
        </p:txBody>
      </p:sp>
    </p:spTree>
    <p:extLst>
      <p:ext uri="{BB962C8B-B14F-4D97-AF65-F5344CB8AC3E}">
        <p14:creationId xmlns:p14="http://schemas.microsoft.com/office/powerpoint/2010/main" val="869361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Basic Steps to CodeML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752600"/>
            <a:ext cx="7772400" cy="4114800"/>
          </a:xfrm>
        </p:spPr>
        <p:txBody>
          <a:bodyPr/>
          <a:lstStyle/>
          <a:p>
            <a:pPr marL="609600" indent="-609600">
              <a:lnSpc>
                <a:spcPct val="90000"/>
              </a:lnSpc>
              <a:buFontTx/>
              <a:buNone/>
            </a:pPr>
            <a:r>
              <a:rPr lang="en-US" sz="1400" dirty="0"/>
              <a:t>Create 3 files: data, tree and control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n-US" sz="1400" dirty="0" smtClean="0"/>
              <a:t>Load files into GUI interface</a:t>
            </a:r>
            <a:endParaRPr lang="en-US" sz="1400" dirty="0"/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n-US" sz="1400" dirty="0" smtClean="0"/>
              <a:t>Select Parameters for appropriate test</a:t>
            </a:r>
            <a:endParaRPr lang="en-US" sz="1400" dirty="0"/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n-US" sz="1400" dirty="0"/>
              <a:t>	Depending on numbers of sequences, genetic information, pattern of mutation, length of sequence…..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n-US" sz="1400" dirty="0"/>
              <a:t> 	</a:t>
            </a:r>
            <a:r>
              <a:rPr lang="en-US" sz="1400" dirty="0" err="1"/>
              <a:t>CodeML</a:t>
            </a:r>
            <a:r>
              <a:rPr lang="en-US" sz="1400" dirty="0"/>
              <a:t> can take 15 minutes, or several days, to run </a:t>
            </a:r>
            <a:r>
              <a:rPr lang="en-US" sz="1400" i="1" dirty="0"/>
              <a:t>(Breath deeply and relax)</a:t>
            </a:r>
            <a:endParaRPr lang="en-US" sz="1400" dirty="0"/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n-US" sz="1400" dirty="0"/>
              <a:t>Record Ln likelihood value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n-US" sz="1400" dirty="0"/>
              <a:t>	Compare with </a:t>
            </a:r>
            <a:r>
              <a:rPr lang="en-US" sz="1400" dirty="0" err="1"/>
              <a:t>ln</a:t>
            </a:r>
            <a:r>
              <a:rPr lang="en-US" sz="1400" dirty="0"/>
              <a:t> likelihood of null model.  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n-US" sz="1400" dirty="0"/>
              <a:t>	Determine significance by the log-likelihood ratio model (LRT).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n-US" sz="1400" dirty="0"/>
              <a:t>	</a:t>
            </a:r>
            <a:r>
              <a:rPr lang="en-US" sz="1800" dirty="0">
                <a:latin typeface="Geneva" charset="0"/>
                <a:cs typeface="Times New Roman" charset="0"/>
                <a:sym typeface="Symbol" charset="0"/>
              </a:rPr>
              <a:t></a:t>
            </a:r>
            <a:r>
              <a:rPr lang="en-US" sz="1800" i="1" dirty="0">
                <a:latin typeface="Geneva" charset="0"/>
                <a:cs typeface="Times New Roman" charset="0"/>
                <a:sym typeface="Symbol" charset="0"/>
              </a:rPr>
              <a:t></a:t>
            </a:r>
            <a:r>
              <a:rPr lang="en-US" sz="1800" dirty="0">
                <a:latin typeface="Geneva" charset="0"/>
                <a:cs typeface="Times New Roman" charset="0"/>
                <a:sym typeface="Symbol" charset="0"/>
              </a:rPr>
              <a:t></a:t>
            </a:r>
            <a:r>
              <a:rPr lang="en-US" sz="1800" dirty="0">
                <a:latin typeface="Geneva" charset="0"/>
                <a:cs typeface="Times New Roman" charset="0"/>
              </a:rPr>
              <a:t>2 (</a:t>
            </a:r>
            <a:r>
              <a:rPr lang="en-US" sz="1800" i="1" dirty="0">
                <a:latin typeface="Geneva" charset="0"/>
                <a:cs typeface="Times New Roman" charset="0"/>
              </a:rPr>
              <a:t>l</a:t>
            </a:r>
            <a:r>
              <a:rPr lang="en-US" sz="1800" baseline="-25000" dirty="0">
                <a:latin typeface="Geneva" charset="0"/>
                <a:cs typeface="Times New Roman" charset="0"/>
              </a:rPr>
              <a:t>1</a:t>
            </a:r>
            <a:r>
              <a:rPr lang="en-US" sz="1800" dirty="0">
                <a:latin typeface="Geneva" charset="0"/>
                <a:cs typeface="Times New Roman" charset="0"/>
              </a:rPr>
              <a:t> - </a:t>
            </a:r>
            <a:r>
              <a:rPr lang="en-US" sz="1800" i="1" dirty="0">
                <a:latin typeface="Geneva" charset="0"/>
                <a:cs typeface="Times New Roman" charset="0"/>
              </a:rPr>
              <a:t>l</a:t>
            </a:r>
            <a:r>
              <a:rPr lang="en-US" sz="1800" baseline="-25000" dirty="0">
                <a:latin typeface="Geneva" charset="0"/>
                <a:cs typeface="Times New Roman" charset="0"/>
              </a:rPr>
              <a:t>0</a:t>
            </a:r>
            <a:r>
              <a:rPr lang="en-US" sz="1800" dirty="0">
                <a:latin typeface="Geneva" charset="0"/>
                <a:cs typeface="Times New Roman" charset="0"/>
              </a:rPr>
              <a:t>)</a:t>
            </a:r>
            <a:r>
              <a:rPr lang="en-US" dirty="0">
                <a:latin typeface="Geneva" charset="0"/>
                <a:cs typeface="Times New Roman" charset="0"/>
              </a:rPr>
              <a:t>  </a:t>
            </a:r>
            <a:endParaRPr lang="en-US" sz="1400" dirty="0"/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n-US" sz="1400" dirty="0"/>
              <a:t>Repeat analysis.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n-US" sz="1400" dirty="0"/>
              <a:t>Repeat analysis again: but this time varying starting alpha, altering frequency codon bias model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endParaRPr lang="en-US" sz="1400" dirty="0"/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n-US" sz="2000" dirty="0"/>
              <a:t>Seek Convergence of Models</a:t>
            </a:r>
            <a:r>
              <a:rPr lang="en-US" sz="1400" dirty="0"/>
              <a:t> 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26522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Important Result files for CodeML</a:t>
            </a:r>
          </a:p>
        </p:txBody>
      </p:sp>
      <p:sp>
        <p:nvSpPr>
          <p:cNvPr id="8196" name="Rectangle 4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MLC file contains </a:t>
            </a:r>
            <a:r>
              <a:rPr lang="en-US" sz="2400" dirty="0" err="1"/>
              <a:t>ln</a:t>
            </a:r>
            <a:r>
              <a:rPr lang="en-US" sz="2400" dirty="0"/>
              <a:t> likelihood, </a:t>
            </a:r>
            <a:r>
              <a:rPr lang="en-US" sz="2400" dirty="0">
                <a:latin typeface="Symbol" charset="0"/>
              </a:rPr>
              <a:t></a:t>
            </a:r>
            <a:r>
              <a:rPr lang="en-US" sz="2400" dirty="0"/>
              <a:t>, proportion of sites and descriptive information (see </a:t>
            </a:r>
            <a:r>
              <a:rPr lang="en-US" sz="2400" dirty="0" smtClean="0"/>
              <a:t>example </a:t>
            </a:r>
            <a:r>
              <a:rPr lang="en-US" sz="2400" dirty="0"/>
              <a:t>in Folder</a:t>
            </a:r>
            <a:r>
              <a:rPr lang="en-US" sz="2400" dirty="0" smtClean="0"/>
              <a:t>)</a:t>
            </a:r>
          </a:p>
          <a:p>
            <a:endParaRPr lang="en-US" sz="2400" dirty="0"/>
          </a:p>
          <a:p>
            <a:r>
              <a:rPr lang="en-US" sz="2400" dirty="0"/>
              <a:t>RST file contains Bayesian posterior analyses of sites under positive selection (see </a:t>
            </a:r>
            <a:r>
              <a:rPr lang="en-US" sz="2400" dirty="0" smtClean="0"/>
              <a:t>example </a:t>
            </a:r>
            <a:r>
              <a:rPr lang="en-US" sz="2400" dirty="0"/>
              <a:t>in Folder</a:t>
            </a:r>
            <a:r>
              <a:rPr lang="en-US" sz="2400" dirty="0" smtClean="0"/>
              <a:t>)</a:t>
            </a:r>
          </a:p>
          <a:p>
            <a:endParaRPr lang="en-US" sz="2400" dirty="0"/>
          </a:p>
          <a:p>
            <a:r>
              <a:rPr lang="en-US" sz="2400" dirty="0"/>
              <a:t>You need both to create Table of </a:t>
            </a:r>
            <a:r>
              <a:rPr lang="en-US" sz="2400" dirty="0" smtClean="0"/>
              <a:t>Values (see King et al 2007) and slides in this presentation.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9587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4" name="Rectangle 6"/>
          <p:cNvSpPr>
            <a:spLocks noChangeArrowheads="1"/>
          </p:cNvSpPr>
          <p:nvPr/>
        </p:nvSpPr>
        <p:spPr bwMode="auto">
          <a:xfrm>
            <a:off x="1524000" y="3352800"/>
            <a:ext cx="5867400" cy="381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73" name="Rectangle 5"/>
          <p:cNvSpPr>
            <a:spLocks noChangeArrowheads="1"/>
          </p:cNvSpPr>
          <p:nvPr/>
        </p:nvSpPr>
        <p:spPr bwMode="auto">
          <a:xfrm>
            <a:off x="1524000" y="2819400"/>
            <a:ext cx="5486400" cy="457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0"/>
            <a:ext cx="7772400" cy="1143000"/>
          </a:xfrm>
        </p:spPr>
        <p:txBody>
          <a:bodyPr/>
          <a:lstStyle/>
          <a:p>
            <a:r>
              <a:rPr lang="en-US" sz="3200"/>
              <a:t>Control file: Among Sites</a:t>
            </a:r>
            <a:br>
              <a:rPr lang="en-US" sz="3200"/>
            </a:br>
            <a:r>
              <a:rPr lang="en-US" sz="3200"/>
              <a:t>Model M1a (Nearly Neutral)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2000" y="1143000"/>
            <a:ext cx="7772400" cy="5715000"/>
          </a:xfrm>
        </p:spPr>
        <p:txBody>
          <a:bodyPr/>
          <a:lstStyle/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seqfile = sry25.phy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treefile = sry25phy.tre</a:t>
            </a:r>
          </a:p>
          <a:p>
            <a:pPr>
              <a:lnSpc>
                <a:spcPct val="70000"/>
              </a:lnSpc>
            </a:pPr>
            <a:endParaRPr lang="en-US" sz="1000">
              <a:latin typeface="Courier" charset="0"/>
            </a:endParaRP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outfile = mlc          * main result file name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noisy = 9   * 0,1,2,3,9: how much rubbish on the screen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verbose = 1   * 1: detailed output, 0: concise output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runmode = 0   * 0: user tree;  1: semi-automatic;  2: automatic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            * 3: StepwiseAddition; (4,5):PerturbationNNI; -2: pairwise</a:t>
            </a:r>
          </a:p>
          <a:p>
            <a:pPr>
              <a:lnSpc>
                <a:spcPct val="70000"/>
              </a:lnSpc>
            </a:pPr>
            <a:endParaRPr lang="en-US" sz="1000">
              <a:latin typeface="Courier" charset="0"/>
            </a:endParaRP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seqtype = 1   * 1:codons; 2:AAs; 3:codons--&gt;AAs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CodonFreq = 2   * 0:1/61 each, 1:F14, 2:F34, 3:codon table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clock = 0   * 0: no clock, unrooted tree, 1: clock, rooted tree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model = 0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            * models for codons: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                * 0:one, 1:b, 2:2 or more dN/dS ratios for branches</a:t>
            </a:r>
          </a:p>
          <a:p>
            <a:pPr>
              <a:lnSpc>
                <a:spcPct val="70000"/>
              </a:lnSpc>
            </a:pPr>
            <a:endParaRPr lang="en-US" sz="1000">
              <a:latin typeface="Courier" charset="0"/>
            </a:endParaRP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NSsites = 1   * 0:one w;1:neutral;2:positive; 3:discrete;4:freqs;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            * 5:gamma;6:2gamma;7:beta;8:beta&amp;w;9:beta&amp;gamma;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            * 10:beta&amp;1+gamma; 11:beta&amp;1&gt;normal; 12:0&amp;2normal; 13:3normal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icode = 0   * 0:standard genetic code; 1:mammalian mt; 2-10:see below</a:t>
            </a:r>
          </a:p>
          <a:p>
            <a:pPr>
              <a:lnSpc>
                <a:spcPct val="70000"/>
              </a:lnSpc>
            </a:pPr>
            <a:endParaRPr lang="en-US" sz="1000">
              <a:latin typeface="Courier" charset="0"/>
            </a:endParaRP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fi_kappa = 0   * 1: kappa fied, 0: kappa to be estimated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kappa = 1.6   * initial or fied kappa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fi_omega = 0   * 1: omega or omega_1 fied, 0: estimate 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omega = 5  * initial or fied omega, for codons or codon-based AAs</a:t>
            </a:r>
          </a:p>
          <a:p>
            <a:pPr>
              <a:lnSpc>
                <a:spcPct val="70000"/>
              </a:lnSpc>
            </a:pPr>
            <a:endParaRPr lang="en-US" sz="1000">
              <a:latin typeface="Courier" charset="0"/>
            </a:endParaRP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ncatG = 10   * # of categories in dG of NSsites models</a:t>
            </a:r>
          </a:p>
          <a:p>
            <a:pPr>
              <a:lnSpc>
                <a:spcPct val="70000"/>
              </a:lnSpc>
            </a:pPr>
            <a:endParaRPr lang="en-US" sz="1000">
              <a:latin typeface="Courier" charset="0"/>
            </a:endParaRP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getSE = 0   * 0: don't want them, 1: want S.E.s of estimates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RateAncestor = 0   * (0,1,2): rates (alpha&gt;0) or ancestral states (1 or 2)</a:t>
            </a:r>
          </a:p>
          <a:p>
            <a:pPr>
              <a:lnSpc>
                <a:spcPct val="70000"/>
              </a:lnSpc>
            </a:pPr>
            <a:endParaRPr lang="en-US" sz="1000">
              <a:latin typeface="Courier" charset="0"/>
            </a:endParaRP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Small_Diff = 3e-7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cleandata = 0  * remove sites with ambiguity data (1:yes, 0:no)?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method = 0  * 0: simultaneous; 1: one branch at a time</a:t>
            </a:r>
          </a:p>
          <a:p>
            <a:pPr>
              <a:lnSpc>
                <a:spcPct val="70000"/>
              </a:lnSpc>
            </a:pPr>
            <a:endParaRPr lang="en-US" sz="1000">
              <a:latin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9136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7" name="Rectangle 3"/>
          <p:cNvSpPr>
            <a:spLocks noChangeArrowheads="1"/>
          </p:cNvSpPr>
          <p:nvPr/>
        </p:nvSpPr>
        <p:spPr bwMode="auto">
          <a:xfrm>
            <a:off x="1524000" y="2819400"/>
            <a:ext cx="5486400" cy="457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2226" name="Rectangle 2"/>
          <p:cNvSpPr>
            <a:spLocks noChangeArrowheads="1"/>
          </p:cNvSpPr>
          <p:nvPr/>
        </p:nvSpPr>
        <p:spPr bwMode="auto">
          <a:xfrm>
            <a:off x="1524000" y="3352800"/>
            <a:ext cx="5867400" cy="381000"/>
          </a:xfrm>
          <a:prstGeom prst="rect">
            <a:avLst/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/>
          </a:p>
        </p:txBody>
      </p:sp>
      <p:sp>
        <p:nvSpPr>
          <p:cNvPr id="5222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762000" y="1143000"/>
            <a:ext cx="7772400" cy="5715000"/>
          </a:xfrm>
        </p:spPr>
        <p:txBody>
          <a:bodyPr/>
          <a:lstStyle/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seqfile = sry25.phy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treefile = sry25phy.tre</a:t>
            </a:r>
          </a:p>
          <a:p>
            <a:pPr>
              <a:lnSpc>
                <a:spcPct val="70000"/>
              </a:lnSpc>
            </a:pPr>
            <a:endParaRPr lang="en-US" sz="1000">
              <a:latin typeface="Courier" charset="0"/>
            </a:endParaRP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outfile = mlc          * main result file name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noisy = 9   * 0,1,2,3,9: how much rubbish on the screen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verbose = 1   * 1: detailed output, 0: concise output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runmode = 0   * 0: user tree;  1: semi-automatic;  2: automatic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            * 3: StepwiseAddition; (4,5):PerturbationNNI; -2: pairwise</a:t>
            </a:r>
          </a:p>
          <a:p>
            <a:pPr>
              <a:lnSpc>
                <a:spcPct val="70000"/>
              </a:lnSpc>
            </a:pPr>
            <a:endParaRPr lang="en-US" sz="1000">
              <a:latin typeface="Courier" charset="0"/>
            </a:endParaRP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seqtype = 1   * 1:codons; 2:AAs; 3:codons--&gt;AAs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CodonFreq = 2   * 0:1/61 each, 1:F14, 2:F34, 3:codon table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clock = 0   * 0: no clock, unrooted tree, 1: clock, rooted tree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model = 0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            * models for codons: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                * 0:one, 1:b, 2:2 or more dN/dS ratios for branches</a:t>
            </a:r>
          </a:p>
          <a:p>
            <a:pPr>
              <a:lnSpc>
                <a:spcPct val="70000"/>
              </a:lnSpc>
            </a:pPr>
            <a:endParaRPr lang="en-US" sz="1000">
              <a:latin typeface="Courier" charset="0"/>
            </a:endParaRP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NSsites = 2   * 0:one w;1:neutral;2:positive; 3:discrete;4:freqs;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            * 5:gamma;6:2gamma;7:beta;8:beta&amp;w;9:beta&amp;gamma;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            * 10:beta&amp;1+gamma; 11:beta&amp;1&gt;normal; 12:0&amp;2normal; 13:3normal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icode = 0   * 0:standard genetic code; 1:mammalian mt; 2-10:see below</a:t>
            </a:r>
          </a:p>
          <a:p>
            <a:pPr>
              <a:lnSpc>
                <a:spcPct val="70000"/>
              </a:lnSpc>
            </a:pPr>
            <a:endParaRPr lang="en-US" sz="1000">
              <a:latin typeface="Courier" charset="0"/>
            </a:endParaRP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fi_kappa = 0   * 1: kappa fied, 0: kappa to be estimated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kappa = 1.6   * initial or fied kappa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fi_omega = 0   * 1: omega or omega_1 fied, 0: estimate 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omega = 5  * initial or fied omega, for codons or codon-based AAs</a:t>
            </a:r>
          </a:p>
          <a:p>
            <a:pPr>
              <a:lnSpc>
                <a:spcPct val="70000"/>
              </a:lnSpc>
            </a:pPr>
            <a:endParaRPr lang="en-US" sz="1000">
              <a:latin typeface="Courier" charset="0"/>
            </a:endParaRP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ncatG = 10   * # of categories in dG of NSsites models</a:t>
            </a:r>
          </a:p>
          <a:p>
            <a:pPr>
              <a:lnSpc>
                <a:spcPct val="70000"/>
              </a:lnSpc>
            </a:pPr>
            <a:endParaRPr lang="en-US" sz="1000">
              <a:latin typeface="Courier" charset="0"/>
            </a:endParaRP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 getSE = 0   * 0: don't want them, 1: want S.E.s of estimates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RateAncestor = 0   * (0,1,2): rates (alpha&gt;0) or ancestral states (1 or 2)</a:t>
            </a:r>
          </a:p>
          <a:p>
            <a:pPr>
              <a:lnSpc>
                <a:spcPct val="70000"/>
              </a:lnSpc>
            </a:pPr>
            <a:endParaRPr lang="en-US" sz="1000">
              <a:latin typeface="Courier" charset="0"/>
            </a:endParaRP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Small_Diff = 3e-7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cleandata = 0  * remove sites with ambiguity data (1:yes, 0:no)?</a:t>
            </a:r>
          </a:p>
          <a:p>
            <a:pPr>
              <a:lnSpc>
                <a:spcPct val="70000"/>
              </a:lnSpc>
            </a:pPr>
            <a:r>
              <a:rPr lang="en-US" sz="1000">
                <a:latin typeface="Courier" charset="0"/>
              </a:rPr>
              <a:t>       method = 0  * 0: simultaneous; 1: one branch at a time</a:t>
            </a:r>
          </a:p>
          <a:p>
            <a:pPr>
              <a:lnSpc>
                <a:spcPct val="70000"/>
              </a:lnSpc>
            </a:pPr>
            <a:endParaRPr lang="en-US" sz="1000">
              <a:latin typeface="Courier" charset="0"/>
            </a:endParaRPr>
          </a:p>
        </p:txBody>
      </p:sp>
      <p:sp>
        <p:nvSpPr>
          <p:cNvPr id="52228" name="Rectangle 4"/>
          <p:cNvSpPr>
            <a:spLocks noGrp="1" noChangeArrowheads="1"/>
          </p:cNvSpPr>
          <p:nvPr>
            <p:ph type="title"/>
          </p:nvPr>
        </p:nvSpPr>
        <p:spPr>
          <a:xfrm>
            <a:off x="838200" y="0"/>
            <a:ext cx="7772400" cy="1143000"/>
          </a:xfrm>
        </p:spPr>
        <p:txBody>
          <a:bodyPr/>
          <a:lstStyle/>
          <a:p>
            <a:r>
              <a:rPr lang="en-US" sz="3200"/>
              <a:t>Control file: Among Sites</a:t>
            </a:r>
            <a:br>
              <a:rPr lang="en-US" sz="3200"/>
            </a:br>
            <a:r>
              <a:rPr lang="en-US" sz="3200"/>
              <a:t>Model M2a (Positive Selection)</a:t>
            </a:r>
          </a:p>
        </p:txBody>
      </p:sp>
    </p:spTree>
    <p:extLst>
      <p:ext uri="{BB962C8B-B14F-4D97-AF65-F5344CB8AC3E}">
        <p14:creationId xmlns:p14="http://schemas.microsoft.com/office/powerpoint/2010/main" val="881208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Site Models</a:t>
            </a:r>
          </a:p>
        </p:txBody>
      </p:sp>
      <p:pic>
        <p:nvPicPr>
          <p:cNvPr id="56325" name="Picture 5"/>
          <p:cNvPicPr>
            <a:picLocks noGrp="1" noChangeAspect="1" noChangeArrowheads="1"/>
          </p:cNvPicPr>
          <p:nvPr>
            <p:ph type="clipArt"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4800" y="2133600"/>
            <a:ext cx="5334000" cy="2792413"/>
          </a:xfrm>
          <a:noFill/>
          <a:ln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6326" name="Text Box 6"/>
          <p:cNvSpPr txBox="1">
            <a:spLocks noChangeArrowheads="1"/>
          </p:cNvSpPr>
          <p:nvPr/>
        </p:nvSpPr>
        <p:spPr bwMode="auto">
          <a:xfrm>
            <a:off x="5791200" y="2286000"/>
            <a:ext cx="3098800" cy="131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600"/>
              <a:t>LRT</a:t>
            </a:r>
          </a:p>
          <a:p>
            <a:endParaRPr lang="en-US" sz="1600"/>
          </a:p>
          <a:p>
            <a:r>
              <a:rPr lang="en-US" sz="1600"/>
              <a:t>Model M1a and Model M2a, 2 df</a:t>
            </a:r>
          </a:p>
          <a:p>
            <a:endParaRPr lang="en-US" sz="1600"/>
          </a:p>
          <a:p>
            <a:r>
              <a:rPr lang="en-US" sz="1600"/>
              <a:t>Model M7 and Model M8, 2 df</a:t>
            </a:r>
          </a:p>
        </p:txBody>
      </p:sp>
    </p:spTree>
    <p:extLst>
      <p:ext uri="{BB962C8B-B14F-4D97-AF65-F5344CB8AC3E}">
        <p14:creationId xmlns:p14="http://schemas.microsoft.com/office/powerpoint/2010/main" val="15870524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/>
              <a:t>SRY: Among Site Model Results</a:t>
            </a:r>
          </a:p>
        </p:txBody>
      </p:sp>
      <p:pic>
        <p:nvPicPr>
          <p:cNvPr id="54276" name="Picture 4"/>
          <p:cNvPicPr>
            <a:picLocks noGrp="1" noChangeAspect="1" noChangeArrowheads="1"/>
          </p:cNvPicPr>
          <p:nvPr>
            <p:ph type="body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85800" y="2017713"/>
            <a:ext cx="7772400" cy="4040187"/>
          </a:xfrm>
          <a:noFill/>
          <a:ln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19134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Branch, Branch-site and Clade  Models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/>
              <a:t>Treefile must be altered to indicate which branch is to be considered.</a:t>
            </a:r>
          </a:p>
          <a:p>
            <a:r>
              <a:rPr lang="en-US" sz="2000"/>
              <a:t>Use TreeView to edit tree.</a:t>
            </a:r>
          </a:p>
          <a:p>
            <a:r>
              <a:rPr lang="en-US" sz="2000"/>
              <a:t>Use number #1 to indicate branch</a:t>
            </a:r>
          </a:p>
          <a:p>
            <a:r>
              <a:rPr lang="en-US" sz="2000"/>
              <a:t>Use $ to indicate clade.</a:t>
            </a:r>
          </a:p>
          <a:p>
            <a:r>
              <a:rPr lang="en-US" sz="2000"/>
              <a:t>Treefile example</a:t>
            </a:r>
          </a:p>
          <a:p>
            <a:r>
              <a:rPr lang="en-US" sz="1600"/>
              <a:t>(1pon,6ppa,10pun,21pti,(4nne,(9pte,16pma,(20lse,23pau,((3oma,(2fni,8fch,(5fbi,18fca,27fma)),(13pru,25pvi,(11ipl,26pbe))),(7pco,15hya,21aju)#1,(12lru,14lyp)),(17lwi,19oge,24lco)))));</a:t>
            </a:r>
          </a:p>
        </p:txBody>
      </p:sp>
    </p:spTree>
    <p:extLst>
      <p:ext uri="{BB962C8B-B14F-4D97-AF65-F5344CB8AC3E}">
        <p14:creationId xmlns:p14="http://schemas.microsoft.com/office/powerpoint/2010/main" val="3978367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Control files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4191000" cy="40386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1800" dirty="0"/>
              <a:t>Branch-site</a:t>
            </a:r>
          </a:p>
          <a:p>
            <a:pPr lvl="1">
              <a:lnSpc>
                <a:spcPct val="90000"/>
              </a:lnSpc>
            </a:pPr>
            <a:r>
              <a:rPr lang="en-US" sz="1600" dirty="0"/>
              <a:t>Model A recommended</a:t>
            </a:r>
          </a:p>
          <a:p>
            <a:pPr lvl="2">
              <a:lnSpc>
                <a:spcPct val="90000"/>
              </a:lnSpc>
            </a:pPr>
            <a:r>
              <a:rPr lang="en-US" sz="1400" dirty="0"/>
              <a:t>Model = 2</a:t>
            </a:r>
          </a:p>
          <a:p>
            <a:pPr lvl="2">
              <a:lnSpc>
                <a:spcPct val="90000"/>
              </a:lnSpc>
            </a:pPr>
            <a:r>
              <a:rPr lang="en-US" sz="1400" dirty="0" err="1"/>
              <a:t>NSsites</a:t>
            </a:r>
            <a:r>
              <a:rPr lang="en-US" sz="1400" dirty="0"/>
              <a:t>=2</a:t>
            </a:r>
          </a:p>
          <a:p>
            <a:pPr lvl="1">
              <a:lnSpc>
                <a:spcPct val="90000"/>
              </a:lnSpc>
            </a:pPr>
            <a:r>
              <a:rPr lang="en-US" sz="1600" dirty="0"/>
              <a:t>Compare LRT with Null Model A</a:t>
            </a:r>
          </a:p>
          <a:p>
            <a:pPr lvl="2">
              <a:lnSpc>
                <a:spcPct val="90000"/>
              </a:lnSpc>
            </a:pPr>
            <a:r>
              <a:rPr lang="en-US" sz="1400" dirty="0"/>
              <a:t>Model=2</a:t>
            </a:r>
          </a:p>
          <a:p>
            <a:pPr lvl="2">
              <a:lnSpc>
                <a:spcPct val="90000"/>
              </a:lnSpc>
            </a:pPr>
            <a:r>
              <a:rPr lang="en-US" sz="1400" dirty="0" err="1"/>
              <a:t>NSsites</a:t>
            </a:r>
            <a:r>
              <a:rPr lang="en-US" sz="1400" dirty="0"/>
              <a:t>=2</a:t>
            </a:r>
          </a:p>
          <a:p>
            <a:pPr lvl="2">
              <a:lnSpc>
                <a:spcPct val="90000"/>
              </a:lnSpc>
            </a:pPr>
            <a:r>
              <a:rPr lang="en-US" sz="1400" dirty="0"/>
              <a:t>But, </a:t>
            </a:r>
            <a:r>
              <a:rPr lang="en-US" sz="1400" dirty="0">
                <a:latin typeface="Symbol" charset="0"/>
              </a:rPr>
              <a:t></a:t>
            </a:r>
            <a:r>
              <a:rPr lang="en-US" sz="1400" dirty="0"/>
              <a:t>=1, fixed.</a:t>
            </a:r>
          </a:p>
          <a:p>
            <a:pPr lvl="1">
              <a:lnSpc>
                <a:spcPct val="90000"/>
              </a:lnSpc>
            </a:pPr>
            <a:endParaRPr lang="en-US" sz="1600" dirty="0"/>
          </a:p>
          <a:p>
            <a:pPr>
              <a:lnSpc>
                <a:spcPct val="90000"/>
              </a:lnSpc>
            </a:pPr>
            <a:r>
              <a:rPr lang="en-US" sz="1800" dirty="0" smtClean="0"/>
              <a:t>Results include MLC files and </a:t>
            </a:r>
            <a:r>
              <a:rPr lang="en-US" sz="1800" dirty="0" err="1" smtClean="0"/>
              <a:t>Rst</a:t>
            </a:r>
            <a:r>
              <a:rPr lang="en-US" sz="1800" dirty="0" smtClean="0"/>
              <a:t> files which will include any BEB analyses that will identify putative sites under selection.</a:t>
            </a:r>
            <a:endParaRPr lang="en-US" sz="1800" dirty="0"/>
          </a:p>
          <a:p>
            <a:pPr lvl="2">
              <a:lnSpc>
                <a:spcPct val="90000"/>
              </a:lnSpc>
            </a:pPr>
            <a:endParaRPr lang="en-US" sz="1400" dirty="0"/>
          </a:p>
        </p:txBody>
      </p:sp>
      <p:pic>
        <p:nvPicPr>
          <p:cNvPr id="583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1981200"/>
            <a:ext cx="3913188" cy="118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480360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Branch-Site Models SRY</a:t>
            </a:r>
          </a:p>
        </p:txBody>
      </p:sp>
      <p:pic>
        <p:nvPicPr>
          <p:cNvPr id="59453" name="Picture 6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589088"/>
            <a:ext cx="6481763" cy="5268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06692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Testing for Selection in Aligned Sequences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Aligned codon sequences must be in frame with no stop codons.</a:t>
            </a:r>
          </a:p>
          <a:p>
            <a:r>
              <a:rPr lang="en-US" sz="2400" dirty="0" smtClean="0"/>
              <a:t>Remove recombination motifs and/or analyze partitions of MSA that are confirmed identical by descent.</a:t>
            </a:r>
          </a:p>
          <a:p>
            <a:pPr lvl="1"/>
            <a:r>
              <a:rPr lang="en-US" sz="2000" dirty="0" smtClean="0"/>
              <a:t>Permits unbiased estimates of parameters</a:t>
            </a:r>
          </a:p>
          <a:p>
            <a:r>
              <a:rPr lang="en-US" sz="2400" dirty="0" smtClean="0"/>
              <a:t>A resolved phylogenetic tree of the multiple sequence file.</a:t>
            </a:r>
          </a:p>
          <a:p>
            <a:pPr lvl="1"/>
            <a:r>
              <a:rPr lang="en-US" sz="2000" dirty="0" smtClean="0"/>
              <a:t>Pre-existing species tree established from other analyses</a:t>
            </a:r>
          </a:p>
          <a:p>
            <a:pPr lvl="1"/>
            <a:r>
              <a:rPr lang="en-US" sz="2000" dirty="0" smtClean="0"/>
              <a:t>A poorly resolved tree will be unable to adequately test for selection and result in spurious results.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34939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Exercises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4572000"/>
          </a:xfrm>
        </p:spPr>
        <p:txBody>
          <a:bodyPr>
            <a:normAutofit/>
          </a:bodyPr>
          <a:lstStyle/>
          <a:p>
            <a:pPr marL="609600" indent="-609600">
              <a:buFontTx/>
              <a:buAutoNum type="arabicParenR"/>
            </a:pPr>
            <a:r>
              <a:rPr lang="en-US" sz="1200" dirty="0" smtClean="0"/>
              <a:t>Read Chapter 6 of PAML DOC as a guide for these exercises.</a:t>
            </a:r>
          </a:p>
          <a:p>
            <a:pPr marL="609600" indent="-609600">
              <a:buFontTx/>
              <a:buAutoNum type="arabicParenR"/>
            </a:pPr>
            <a:r>
              <a:rPr lang="en-US" sz="1200" dirty="0" smtClean="0"/>
              <a:t>Load datasets provide for SRY (sequence file and a </a:t>
            </a:r>
            <a:r>
              <a:rPr lang="en-US" sz="1200" dirty="0" err="1" smtClean="0"/>
              <a:t>treefile</a:t>
            </a:r>
            <a:r>
              <a:rPr lang="en-US" sz="1200" dirty="0" smtClean="0"/>
              <a:t>)</a:t>
            </a:r>
          </a:p>
          <a:p>
            <a:pPr marL="609600" indent="-609600">
              <a:buFontTx/>
              <a:buAutoNum type="arabicParenR"/>
            </a:pPr>
            <a:r>
              <a:rPr lang="en-US" sz="1200" dirty="0"/>
              <a:t>Run Model </a:t>
            </a:r>
            <a:r>
              <a:rPr lang="en-US" sz="1200" dirty="0" smtClean="0"/>
              <a:t>1 using </a:t>
            </a:r>
            <a:r>
              <a:rPr lang="en-US" sz="1200" dirty="0"/>
              <a:t>information on control files for the slides provided in this talk</a:t>
            </a:r>
            <a:r>
              <a:rPr lang="en-US" sz="1200" dirty="0" smtClean="0"/>
              <a:t>. Enter these values into the GUI interface</a:t>
            </a:r>
          </a:p>
          <a:p>
            <a:pPr marL="609600" indent="-609600">
              <a:buFontTx/>
              <a:buAutoNum type="arabicParenR"/>
            </a:pPr>
            <a:r>
              <a:rPr lang="en-US" sz="1200" dirty="0" smtClean="0"/>
              <a:t>Save output files into new folder [Model 1].</a:t>
            </a:r>
          </a:p>
          <a:p>
            <a:pPr marL="609600" indent="-609600">
              <a:buFontTx/>
              <a:buAutoNum type="arabicParenR"/>
            </a:pPr>
            <a:r>
              <a:rPr lang="en-US" sz="1200" dirty="0" smtClean="0"/>
              <a:t>Run Model 2a after making changes in control file shown in this slide presentation. Enter into the GUI interface.</a:t>
            </a:r>
          </a:p>
          <a:p>
            <a:pPr marL="609600" indent="-609600">
              <a:buFontTx/>
              <a:buAutoNum type="arabicParenR"/>
            </a:pPr>
            <a:r>
              <a:rPr lang="en-US" sz="1200" dirty="0" smtClean="0"/>
              <a:t>Save output into new folder entitled [Model 2a]</a:t>
            </a:r>
          </a:p>
          <a:p>
            <a:pPr marL="609600" indent="-609600">
              <a:buFontTx/>
              <a:buAutoNum type="arabicParenR"/>
            </a:pPr>
            <a:r>
              <a:rPr lang="en-US" sz="1200" dirty="0" smtClean="0"/>
              <a:t>Find the </a:t>
            </a:r>
            <a:r>
              <a:rPr lang="en-US" sz="1200" dirty="0" err="1" smtClean="0"/>
              <a:t>ln</a:t>
            </a:r>
            <a:r>
              <a:rPr lang="en-US" sz="1200" dirty="0" smtClean="0"/>
              <a:t> likelihood values in the MLC files for both models.</a:t>
            </a:r>
          </a:p>
          <a:p>
            <a:pPr marL="609600" indent="-609600">
              <a:buFontTx/>
              <a:buAutoNum type="arabicParenR"/>
            </a:pPr>
            <a:r>
              <a:rPr lang="en-US" sz="1200" dirty="0" smtClean="0"/>
              <a:t>Compute log likelihood using formula provided in this presentation</a:t>
            </a:r>
          </a:p>
          <a:p>
            <a:pPr marL="609600" indent="-609600">
              <a:buFontTx/>
              <a:buAutoNum type="arabicParenR"/>
            </a:pPr>
            <a:r>
              <a:rPr lang="en-US" sz="1200" dirty="0" smtClean="0"/>
              <a:t>Look in the </a:t>
            </a:r>
            <a:r>
              <a:rPr lang="en-US" sz="1200" dirty="0" err="1" smtClean="0"/>
              <a:t>Rst</a:t>
            </a:r>
            <a:r>
              <a:rPr lang="en-US" sz="1200" dirty="0" smtClean="0"/>
              <a:t> file for BEB analyses and look for sites listed </a:t>
            </a:r>
            <a:r>
              <a:rPr lang="en-US" sz="1200" dirty="0" err="1" smtClean="0"/>
              <a:t>wth</a:t>
            </a:r>
            <a:r>
              <a:rPr lang="en-US" sz="1200" dirty="0" smtClean="0"/>
              <a:t> P-value &gt;0.95</a:t>
            </a:r>
          </a:p>
          <a:p>
            <a:pPr marL="609600" indent="-609600">
              <a:buFontTx/>
              <a:buAutoNum type="arabicParenR"/>
            </a:pPr>
            <a:r>
              <a:rPr lang="en-US" sz="1200" dirty="0" smtClean="0"/>
              <a:t>Repeat for Models 7 &amp; 8 which are also among-site models with a different underlying distribution that statisticians understand</a:t>
            </a:r>
            <a:r>
              <a:rPr lang="is-IS" sz="1200" dirty="0" smtClean="0"/>
              <a:t>….</a:t>
            </a:r>
            <a:endParaRPr lang="en-US" sz="1200" dirty="0" smtClean="0"/>
          </a:p>
          <a:p>
            <a:pPr marL="609600" indent="-609600">
              <a:buFontTx/>
              <a:buNone/>
            </a:pPr>
            <a:endParaRPr lang="en-US" sz="1200" dirty="0" smtClean="0"/>
          </a:p>
          <a:p>
            <a:pPr marL="609600" indent="-609600">
              <a:buFontTx/>
              <a:buNone/>
            </a:pPr>
            <a:r>
              <a:rPr lang="en-US" sz="1200" dirty="0" smtClean="0"/>
              <a:t>CONGRATULATIONS</a:t>
            </a:r>
            <a:r>
              <a:rPr lang="en-US" sz="1200" dirty="0"/>
              <a:t>! You have just completed  </a:t>
            </a:r>
            <a:r>
              <a:rPr lang="en-US" sz="1200" u="sng" dirty="0"/>
              <a:t>among sites</a:t>
            </a:r>
            <a:r>
              <a:rPr lang="en-US" sz="1200" dirty="0"/>
              <a:t> model of selection tests.  PLEASE SEE </a:t>
            </a:r>
            <a:r>
              <a:rPr lang="en-US" sz="1200" i="1" dirty="0"/>
              <a:t>KING ET AL 2007 </a:t>
            </a:r>
            <a:r>
              <a:rPr lang="en-US" sz="1200" i="1" u="sng" dirty="0"/>
              <a:t>GENETICS</a:t>
            </a:r>
            <a:r>
              <a:rPr lang="en-US" sz="1200" dirty="0"/>
              <a:t> </a:t>
            </a:r>
            <a:r>
              <a:rPr lang="en-US" sz="1200" i="1" dirty="0"/>
              <a:t>EVOLUTION OF SRY IN THE CAT FAMILY FELIDAE</a:t>
            </a:r>
            <a:r>
              <a:rPr lang="en-US" sz="1200" dirty="0"/>
              <a:t> </a:t>
            </a:r>
            <a:r>
              <a:rPr lang="en-US" sz="1200" dirty="0" smtClean="0"/>
              <a:t>(Provided in this folder) TO </a:t>
            </a:r>
            <a:r>
              <a:rPr lang="en-US" sz="1200" dirty="0"/>
              <a:t>HELP YOU INTERPRET AND DO ADDITIONAL ANALYSES</a:t>
            </a:r>
            <a:r>
              <a:rPr lang="en-US" sz="1200" dirty="0" smtClean="0"/>
              <a:t>. (Also just look at previous slide).</a:t>
            </a:r>
          </a:p>
          <a:p>
            <a:pPr marL="609600" indent="-609600">
              <a:buFontTx/>
              <a:buNone/>
            </a:pPr>
            <a:r>
              <a:rPr lang="en-US" sz="1200" dirty="0" smtClean="0"/>
              <a:t>10) You can modify the </a:t>
            </a:r>
            <a:r>
              <a:rPr lang="en-US" sz="1200" dirty="0" err="1" smtClean="0"/>
              <a:t>treefile</a:t>
            </a:r>
            <a:r>
              <a:rPr lang="en-US" sz="1200" dirty="0" smtClean="0"/>
              <a:t> using the PAML instructions to denote which branch you wish to test in the branch –site model.  Hint:  Domestic cat lineage and puma lineages will have significant branch-site LRT models.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042917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r>
              <a:rPr lang="en-US" sz="2800" dirty="0" smtClean="0"/>
              <a:t>Testing hypothesis that Y-linked genes are correlated with speciation</a:t>
            </a:r>
            <a:endParaRPr lang="en-US" sz="2800" dirty="0"/>
          </a:p>
        </p:txBody>
      </p:sp>
      <p:pic>
        <p:nvPicPr>
          <p:cNvPr id="171011" name="Picture 3"/>
          <p:cNvPicPr>
            <a:picLocks noGrp="1" noChangeAspect="1" noChangeArrowheads="1"/>
          </p:cNvPicPr>
          <p:nvPr>
            <p:ph type="body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69863" y="1879600"/>
            <a:ext cx="3995737" cy="4114800"/>
          </a:xfrm>
          <a:ln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12700" dist="12698" dir="2700000" algn="ctr" rotWithShape="0">
                    <a:schemeClr val="bg2">
                      <a:alpha val="99962"/>
                    </a:schemeClr>
                  </a:outerShdw>
                </a:effectLst>
              </a14:hiddenEffects>
            </a:ext>
          </a:extLst>
        </p:spPr>
      </p:pic>
      <p:sp>
        <p:nvSpPr>
          <p:cNvPr id="171012" name="Rectangle 4"/>
          <p:cNvSpPr>
            <a:spLocks noChangeArrowheads="1"/>
          </p:cNvSpPr>
          <p:nvPr/>
        </p:nvSpPr>
        <p:spPr bwMode="auto">
          <a:xfrm>
            <a:off x="4368800" y="1866900"/>
            <a:ext cx="4584700" cy="4241800"/>
          </a:xfrm>
          <a:prstGeom prst="rect">
            <a:avLst/>
          </a:prstGeom>
          <a:noFill/>
          <a:ln>
            <a:noFill/>
          </a:ln>
          <a:effectLst>
            <a:outerShdw blurRad="12700" dist="12698" dir="2700000" algn="ctr" rotWithShape="0">
              <a:schemeClr val="bg2">
                <a:alpha val="99962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4F4F4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 eaLnBrk="1" hangingPunct="1">
              <a:lnSpc>
                <a:spcPct val="90000"/>
              </a:lnSpc>
              <a:spcBef>
                <a:spcPct val="20000"/>
              </a:spcBef>
              <a:buFont typeface="Wingdings" charset="0"/>
              <a:buNone/>
            </a:pPr>
            <a:r>
              <a:rPr lang="en-US" sz="1800" dirty="0">
                <a:ea typeface="MS Pゴシック" charset="0"/>
                <a:cs typeface="MS Pゴシック" charset="0"/>
              </a:rPr>
              <a:t>In placental mammals only genes in the small </a:t>
            </a:r>
            <a:r>
              <a:rPr lang="en-US" sz="1800" dirty="0" err="1">
                <a:ea typeface="MS Pゴシック" charset="0"/>
                <a:cs typeface="MS Pゴシック" charset="0"/>
              </a:rPr>
              <a:t>pseudoautosomal</a:t>
            </a:r>
            <a:r>
              <a:rPr lang="en-US" sz="1800" dirty="0">
                <a:ea typeface="MS Pゴシック" charset="0"/>
                <a:cs typeface="MS Pゴシック" charset="0"/>
              </a:rPr>
              <a:t> region of Y undergo conventional recombination with X during male meiosis.</a:t>
            </a:r>
          </a:p>
          <a:p>
            <a:pPr marL="342900" indent="-342900" eaLnBrk="1" hangingPunct="1">
              <a:lnSpc>
                <a:spcPct val="90000"/>
              </a:lnSpc>
              <a:spcBef>
                <a:spcPct val="20000"/>
              </a:spcBef>
              <a:buFont typeface="Wingdings" charset="0"/>
              <a:buNone/>
            </a:pPr>
            <a:r>
              <a:rPr lang="en-US" sz="1800" dirty="0">
                <a:ea typeface="MS Pゴシック" charset="0"/>
                <a:cs typeface="MS Pゴシック" charset="0"/>
              </a:rPr>
              <a:t>AND:</a:t>
            </a:r>
          </a:p>
          <a:p>
            <a:pPr marL="342900" indent="-342900" eaLnBrk="1" hangingPunct="1">
              <a:lnSpc>
                <a:spcPct val="90000"/>
              </a:lnSpc>
              <a:spcBef>
                <a:spcPct val="20000"/>
              </a:spcBef>
              <a:buFont typeface="Wingdings" charset="0"/>
              <a:buNone/>
            </a:pPr>
            <a:r>
              <a:rPr lang="en-US" sz="1800" dirty="0">
                <a:ea typeface="MS Pゴシック" charset="0"/>
                <a:cs typeface="MS Pゴシック" charset="0"/>
              </a:rPr>
              <a:t>Most functional genes on the Y are in the non-recombining region</a:t>
            </a:r>
          </a:p>
          <a:p>
            <a:pPr marL="342900" indent="-342900" eaLnBrk="1" hangingPunct="1">
              <a:lnSpc>
                <a:spcPct val="90000"/>
              </a:lnSpc>
              <a:spcBef>
                <a:spcPct val="20000"/>
              </a:spcBef>
              <a:buFont typeface="Wingdings" charset="0"/>
              <a:buNone/>
            </a:pPr>
            <a:r>
              <a:rPr lang="en-US" sz="1800" dirty="0">
                <a:ea typeface="MS Pゴシック" charset="0"/>
                <a:cs typeface="MS Pゴシック" charset="0"/>
              </a:rPr>
              <a:t>How do they maintain function?</a:t>
            </a:r>
          </a:p>
          <a:p>
            <a:pPr marL="342900" indent="-342900" eaLnBrk="1" hangingPunct="1">
              <a:lnSpc>
                <a:spcPct val="90000"/>
              </a:lnSpc>
              <a:spcBef>
                <a:spcPct val="20000"/>
              </a:spcBef>
              <a:buFont typeface="Wingdings" charset="0"/>
              <a:buNone/>
            </a:pPr>
            <a:r>
              <a:rPr lang="en-US" sz="1800" dirty="0">
                <a:ea typeface="MS Pゴシック" charset="0"/>
                <a:cs typeface="MS Pゴシック" charset="0"/>
              </a:rPr>
              <a:t>	Mueller</a:t>
            </a:r>
            <a:r>
              <a:rPr lang="ja-JP" altLang="en-US" sz="1800" dirty="0">
                <a:ea typeface="MS Pゴシック" charset="0"/>
                <a:cs typeface="MS Pゴシック" charset="0"/>
              </a:rPr>
              <a:t>’</a:t>
            </a:r>
            <a:r>
              <a:rPr lang="en-US" sz="1800" dirty="0">
                <a:ea typeface="MS Pゴシック" charset="0"/>
                <a:cs typeface="MS Pゴシック" charset="0"/>
              </a:rPr>
              <a:t>s ratchet predicts deleterious mutations must accumulate in the absence of recombination</a:t>
            </a:r>
          </a:p>
          <a:p>
            <a:pPr marL="342900" indent="-342900" eaLnBrk="1" hangingPunct="1">
              <a:lnSpc>
                <a:spcPct val="90000"/>
              </a:lnSpc>
              <a:spcBef>
                <a:spcPct val="20000"/>
              </a:spcBef>
              <a:buFont typeface="Wingdings" charset="0"/>
              <a:buNone/>
            </a:pPr>
            <a:r>
              <a:rPr lang="en-US" sz="1800" dirty="0">
                <a:ea typeface="MS Pゴシック" charset="0"/>
                <a:cs typeface="MS Pゴシック" charset="0"/>
              </a:rPr>
              <a:t>countered by:</a:t>
            </a:r>
          </a:p>
          <a:p>
            <a:pPr marL="342900" indent="-342900" eaLnBrk="1" hangingPunct="1">
              <a:lnSpc>
                <a:spcPct val="90000"/>
              </a:lnSpc>
              <a:spcBef>
                <a:spcPct val="20000"/>
              </a:spcBef>
              <a:buFont typeface="Wingdings" charset="0"/>
              <a:buNone/>
            </a:pPr>
            <a:r>
              <a:rPr lang="en-US" sz="1800" dirty="0">
                <a:ea typeface="MS Pゴシック" charset="0"/>
                <a:cs typeface="MS Pゴシック" charset="0"/>
              </a:rPr>
              <a:t>strong selection for male function</a:t>
            </a:r>
          </a:p>
        </p:txBody>
      </p:sp>
    </p:spTree>
    <p:extLst>
      <p:ext uri="{BB962C8B-B14F-4D97-AF65-F5344CB8AC3E}">
        <p14:creationId xmlns:p14="http://schemas.microsoft.com/office/powerpoint/2010/main" val="27228244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angle 132"/>
          <p:cNvSpPr/>
          <p:nvPr/>
        </p:nvSpPr>
        <p:spPr>
          <a:xfrm>
            <a:off x="3181223" y="6620152"/>
            <a:ext cx="2538984" cy="2378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Figure2_letter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090" y="0"/>
            <a:ext cx="4658326" cy="662015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8534" y="0"/>
            <a:ext cx="7508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Molecular Phylogeny of 186 primates, 5 </a:t>
            </a:r>
            <a:r>
              <a:rPr lang="en-US" i="1" dirty="0" err="1" smtClean="0"/>
              <a:t>outgroup</a:t>
            </a:r>
            <a:r>
              <a:rPr lang="en-US" i="1" dirty="0" smtClean="0"/>
              <a:t> </a:t>
            </a:r>
            <a:r>
              <a:rPr lang="en-US" i="1" dirty="0" err="1" smtClean="0"/>
              <a:t>taxa</a:t>
            </a:r>
            <a:r>
              <a:rPr lang="en-US" i="1" dirty="0" smtClean="0"/>
              <a:t>, rooted by </a:t>
            </a:r>
            <a:r>
              <a:rPr lang="en-US" i="1" dirty="0" err="1" smtClean="0"/>
              <a:t>Lagomorpha</a:t>
            </a:r>
            <a:r>
              <a:rPr lang="en-US" i="1" dirty="0" smtClean="0"/>
              <a:t> </a:t>
            </a:r>
            <a:endParaRPr lang="en-US" i="1" dirty="0"/>
          </a:p>
        </p:txBody>
      </p:sp>
      <p:sp>
        <p:nvSpPr>
          <p:cNvPr id="5" name="TextBox 4"/>
          <p:cNvSpPr txBox="1"/>
          <p:nvPr/>
        </p:nvSpPr>
        <p:spPr>
          <a:xfrm>
            <a:off x="5046860" y="369332"/>
            <a:ext cx="3727071" cy="6001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smtClean="0"/>
              <a:t>Highly Resolved </a:t>
            </a:r>
          </a:p>
          <a:p>
            <a:r>
              <a:rPr lang="en-US" sz="1400" i="1" dirty="0" smtClean="0"/>
              <a:t>	</a:t>
            </a:r>
          </a:p>
          <a:p>
            <a:r>
              <a:rPr lang="en-US" sz="1400" i="1" dirty="0" smtClean="0"/>
              <a:t>Bootstrap values 90-100% at 166/189 nodes</a:t>
            </a:r>
          </a:p>
          <a:p>
            <a:r>
              <a:rPr lang="en-US" sz="1400" i="1" dirty="0" smtClean="0"/>
              <a:t>Only 3 of 189 nodes (28, 38, 158) </a:t>
            </a:r>
            <a:r>
              <a:rPr lang="en-US" sz="1400" i="1" dirty="0" err="1" smtClean="0"/>
              <a:t>polytomy</a:t>
            </a:r>
            <a:endParaRPr lang="en-US" sz="1400" i="1" dirty="0" smtClean="0"/>
          </a:p>
          <a:p>
            <a:endParaRPr lang="en-US" sz="1400" i="1" dirty="0" smtClean="0"/>
          </a:p>
          <a:p>
            <a:r>
              <a:rPr lang="en-US" sz="1600" b="1" i="1" dirty="0" smtClean="0"/>
              <a:t>Systematic Hierarchy</a:t>
            </a:r>
          </a:p>
          <a:p>
            <a:r>
              <a:rPr lang="en-US" sz="1400" i="1" dirty="0" smtClean="0"/>
              <a:t>2 Suborders</a:t>
            </a:r>
          </a:p>
          <a:p>
            <a:r>
              <a:rPr lang="en-US" sz="1400" i="1" dirty="0" smtClean="0"/>
              <a:t>5 </a:t>
            </a:r>
            <a:r>
              <a:rPr lang="en-US" sz="1400" i="1" dirty="0" err="1" smtClean="0"/>
              <a:t>Infraorders</a:t>
            </a:r>
            <a:endParaRPr lang="en-US" sz="1400" i="1" dirty="0" smtClean="0"/>
          </a:p>
          <a:p>
            <a:r>
              <a:rPr lang="en-US" sz="1400" i="1" dirty="0" smtClean="0"/>
              <a:t>2 </a:t>
            </a:r>
            <a:r>
              <a:rPr lang="en-US" sz="1400" i="1" dirty="0" err="1" smtClean="0"/>
              <a:t>Parvorders</a:t>
            </a:r>
            <a:endParaRPr lang="en-US" sz="1400" i="1" dirty="0" smtClean="0"/>
          </a:p>
          <a:p>
            <a:r>
              <a:rPr lang="en-US" sz="1400" i="1" dirty="0" smtClean="0"/>
              <a:t>2 </a:t>
            </a:r>
            <a:r>
              <a:rPr lang="en-US" sz="1400" i="1" dirty="0" err="1" smtClean="0"/>
              <a:t>Superfamilies</a:t>
            </a:r>
            <a:endParaRPr lang="en-US" sz="1400" i="1" dirty="0" smtClean="0"/>
          </a:p>
          <a:p>
            <a:r>
              <a:rPr lang="en-US" sz="1400" i="1" dirty="0" smtClean="0"/>
              <a:t>14 Families</a:t>
            </a:r>
          </a:p>
          <a:p>
            <a:r>
              <a:rPr lang="en-US" sz="1400" i="1" dirty="0" smtClean="0"/>
              <a:t>14 Subfamilies?</a:t>
            </a:r>
          </a:p>
          <a:p>
            <a:r>
              <a:rPr lang="en-US" sz="1400" i="1" dirty="0" smtClean="0"/>
              <a:t>4 Tribes?</a:t>
            </a:r>
          </a:p>
          <a:p>
            <a:endParaRPr lang="en-US" sz="1400" i="1" dirty="0" smtClean="0"/>
          </a:p>
          <a:p>
            <a:r>
              <a:rPr lang="en-US" sz="1600" b="1" i="1" dirty="0" smtClean="0"/>
              <a:t>Resolution of Early Primate Divergence</a:t>
            </a:r>
          </a:p>
          <a:p>
            <a:endParaRPr lang="en-US" sz="1400" i="1" dirty="0" smtClean="0"/>
          </a:p>
          <a:p>
            <a:r>
              <a:rPr lang="en-US" sz="1400" i="1" dirty="0" smtClean="0"/>
              <a:t>Origin of living primates 87 MYA</a:t>
            </a:r>
          </a:p>
          <a:p>
            <a:r>
              <a:rPr lang="en-US" sz="1400" i="1" dirty="0" smtClean="0"/>
              <a:t>			</a:t>
            </a:r>
          </a:p>
          <a:p>
            <a:r>
              <a:rPr lang="en-US" sz="1400" i="1" dirty="0" smtClean="0"/>
              <a:t>Closest Mammalian Order:</a:t>
            </a:r>
          </a:p>
          <a:p>
            <a:endParaRPr lang="en-US" sz="1400" i="1" dirty="0" smtClean="0"/>
          </a:p>
          <a:p>
            <a:endParaRPr lang="en-US" sz="1400" i="1" dirty="0" smtClean="0"/>
          </a:p>
          <a:p>
            <a:r>
              <a:rPr lang="en-US" sz="1400" i="1" dirty="0" smtClean="0"/>
              <a:t>	</a:t>
            </a:r>
            <a:r>
              <a:rPr lang="en-US" sz="1400" i="1" dirty="0" err="1" smtClean="0"/>
              <a:t>Dermoptera</a:t>
            </a:r>
            <a:r>
              <a:rPr lang="en-US" sz="1400" i="1" dirty="0" smtClean="0"/>
              <a:t> (flying lemurs) </a:t>
            </a:r>
          </a:p>
          <a:p>
            <a:endParaRPr lang="en-US" sz="1400" i="1" dirty="0" smtClean="0"/>
          </a:p>
          <a:p>
            <a:endParaRPr lang="en-US" sz="1400" i="1" dirty="0" smtClean="0"/>
          </a:p>
          <a:p>
            <a:r>
              <a:rPr lang="en-US" sz="1400" i="1" dirty="0" smtClean="0"/>
              <a:t>	</a:t>
            </a:r>
            <a:r>
              <a:rPr lang="en-US" sz="1400" i="1" dirty="0" err="1" smtClean="0"/>
              <a:t>Scandentia</a:t>
            </a:r>
            <a:r>
              <a:rPr lang="en-US" sz="1400" i="1" dirty="0" smtClean="0"/>
              <a:t> (tree shrews) </a:t>
            </a:r>
          </a:p>
          <a:p>
            <a:r>
              <a:rPr lang="en-US" sz="1400" i="1" dirty="0" smtClean="0"/>
              <a:t>	</a:t>
            </a:r>
          </a:p>
          <a:p>
            <a:r>
              <a:rPr lang="en-US" sz="1400" i="1" dirty="0" smtClean="0"/>
              <a:t>	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8907" y="4538944"/>
            <a:ext cx="855079" cy="104607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4653" y="5585020"/>
            <a:ext cx="1719347" cy="9299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32077" y="4692650"/>
            <a:ext cx="897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87 MYA</a:t>
            </a:r>
            <a:endParaRPr lang="en-US" dirty="0"/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388534" y="6528919"/>
            <a:ext cx="8347364" cy="3290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82058" tIns="41029" rIns="82058" bIns="41029">
            <a:spAutoFit/>
          </a:bodyPr>
          <a:lstStyle/>
          <a:p>
            <a:pPr eaLnBrk="1" hangingPunct="1"/>
            <a:r>
              <a:rPr lang="en-US" sz="800"/>
              <a:t>Perelman P, Johnson WE, Roos C, Seuánez HN, Horvath JE, et al. (2011) A Molecular Phylogeny of Living Primates. PLOS Genetics 7(3): e1001342. https://doi.org/10.1371/journal.pgen.1001342</a:t>
            </a:r>
          </a:p>
          <a:p>
            <a:pPr eaLnBrk="1" hangingPunct="1"/>
            <a:r>
              <a:rPr lang="en-US" sz="800">
                <a:hlinkClick r:id="rId6"/>
              </a:rPr>
              <a:t>http://journals.plos.org/plosgenetics/article?id=10.1371/journal.pgen.1001342</a:t>
            </a:r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4438811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55" y="1837765"/>
            <a:ext cx="8659091" cy="2689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9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42455" y="1219884"/>
            <a:ext cx="8509000" cy="523220"/>
          </a:xfrm>
          <a:noFill/>
          <a:ln/>
        </p:spPr>
        <p:txBody>
          <a:bodyPr>
            <a:spAutoFit/>
          </a:bodyPr>
          <a:lstStyle/>
          <a:p>
            <a:pPr marL="0" indent="0" algn="ctr">
              <a:spcBef>
                <a:spcPct val="0"/>
              </a:spcBef>
              <a:buNone/>
            </a:pPr>
            <a:r>
              <a:rPr lang="en-US" sz="1400" b="1" dirty="0">
                <a:solidFill>
                  <a:schemeClr val="tx2"/>
                </a:solidFill>
              </a:rPr>
              <a:t>Table 4. Sequence Variation by Gene Category and Data Partition in Primate Phylogeny after Correction For Ambiguous Sites.</a:t>
            </a:r>
          </a:p>
        </p:txBody>
      </p:sp>
      <p:sp>
        <p:nvSpPr>
          <p:cNvPr id="4100" name="Text Box 4"/>
          <p:cNvSpPr txBox="1">
            <a:spLocks noChangeArrowheads="1"/>
          </p:cNvSpPr>
          <p:nvPr/>
        </p:nvSpPr>
        <p:spPr bwMode="auto">
          <a:xfrm>
            <a:off x="404091" y="5748618"/>
            <a:ext cx="8347364" cy="5906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82058" tIns="41029" rIns="82058" bIns="41029">
            <a:spAutoFit/>
          </a:bodyPr>
          <a:lstStyle/>
          <a:p>
            <a:pPr eaLnBrk="1" hangingPunct="1"/>
            <a:r>
              <a:rPr lang="en-US" sz="1100"/>
              <a:t>Perelman P, Johnson WE, Roos C, Seuánez HN, Horvath JE, et al. (2011) A Molecular Phylogeny of Living Primates. PLOS Genetics 7(3): e1001342. https://doi.org/10.1371/journal.pgen.1001342</a:t>
            </a:r>
          </a:p>
          <a:p>
            <a:pPr eaLnBrk="1" hangingPunct="1"/>
            <a:r>
              <a:rPr lang="en-US" sz="1100">
                <a:hlinkClick r:id="rId3"/>
              </a:rPr>
              <a:t>http://journals.plos.org/plosgenetics/article?id=10.1371/journal.pgen.1001342</a:t>
            </a:r>
            <a:endParaRPr lang="en-US" sz="1100"/>
          </a:p>
        </p:txBody>
      </p:sp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5546" y="6342530"/>
            <a:ext cx="3740727" cy="459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smtClean="0"/>
              <a:t>Partitions of Informative Markers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066345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389" y="423864"/>
            <a:ext cx="7847012" cy="57883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950" y="100013"/>
            <a:ext cx="3244850" cy="647700"/>
          </a:xfrm>
          <a:prstGeom prst="rect">
            <a:avLst/>
          </a:prstGeom>
          <a:solidFill>
            <a:schemeClr val="bg1"/>
          </a:solidFill>
          <a:ln>
            <a:solidFill>
              <a:srgbClr val="4F81BD"/>
            </a:solidFill>
          </a:ln>
        </p:spPr>
      </p:pic>
    </p:spTree>
    <p:extLst>
      <p:ext uri="{BB962C8B-B14F-4D97-AF65-F5344CB8AC3E}">
        <p14:creationId xmlns:p14="http://schemas.microsoft.com/office/powerpoint/2010/main" val="443261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50" name="Rectangle 2"/>
          <p:cNvSpPr>
            <a:spLocks noChangeArrowheads="1"/>
          </p:cNvSpPr>
          <p:nvPr/>
        </p:nvSpPr>
        <p:spPr bwMode="auto">
          <a:xfrm>
            <a:off x="7569200" y="1701800"/>
            <a:ext cx="1333500" cy="1905000"/>
          </a:xfrm>
          <a:prstGeom prst="rect">
            <a:avLst/>
          </a:prstGeom>
          <a:solidFill>
            <a:srgbClr val="EEE82B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58051" name="Rectangle 3"/>
          <p:cNvSpPr>
            <a:spLocks noGrp="1" noChangeArrowheads="1"/>
          </p:cNvSpPr>
          <p:nvPr/>
        </p:nvSpPr>
        <p:spPr bwMode="auto">
          <a:xfrm>
            <a:off x="533400" y="5334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r>
              <a:rPr lang="en-US" sz="3200" dirty="0">
                <a:solidFill>
                  <a:schemeClr val="tx2"/>
                </a:solidFill>
              </a:rPr>
              <a:t>The Y-Chromosome and Speciation</a:t>
            </a:r>
          </a:p>
        </p:txBody>
      </p:sp>
      <p:graphicFrame>
        <p:nvGraphicFramePr>
          <p:cNvPr id="258052" name="Picture 4"/>
          <p:cNvGraphicFramePr>
            <a:graphicFrameLocks noChangeAspect="1"/>
          </p:cNvGraphicFramePr>
          <p:nvPr/>
        </p:nvGraphicFramePr>
        <p:xfrm>
          <a:off x="152400" y="1676400"/>
          <a:ext cx="8763000" cy="1914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25" name="Worksheet" r:id="rId4" imgW="4495800" imgH="990600" progId="Excel.Sheet.8">
                  <p:embed/>
                </p:oleObj>
              </mc:Choice>
              <mc:Fallback>
                <p:oleObj name="Worksheet" r:id="rId4" imgW="4495800" imgH="990600" progId="Excel.Shee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" y="1676400"/>
                        <a:ext cx="8763000" cy="1914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58053" name="Picture 5"/>
          <p:cNvPicPr>
            <a:picLocks noGrp="1" noChangeAspect="1" noChangeArrowheads="1"/>
          </p:cNvPicPr>
          <p:nvPr>
            <p:ph type="body"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867400" y="3810000"/>
            <a:ext cx="2895600" cy="2830513"/>
          </a:xfrm>
          <a:ln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12700" dist="12698" dir="2700000" algn="ctr" rotWithShape="0">
                    <a:schemeClr val="bg2">
                      <a:alpha val="99962"/>
                    </a:schemeClr>
                  </a:outerShdw>
                </a:effectLst>
              </a14:hiddenEffects>
            </a:ext>
          </a:extLst>
        </p:spPr>
      </p:pic>
      <p:sp>
        <p:nvSpPr>
          <p:cNvPr id="258054" name="Text Box 6"/>
          <p:cNvSpPr txBox="1">
            <a:spLocks noChangeArrowheads="1"/>
          </p:cNvSpPr>
          <p:nvPr/>
        </p:nvSpPr>
        <p:spPr bwMode="auto">
          <a:xfrm>
            <a:off x="0" y="3962400"/>
            <a:ext cx="5638800" cy="222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2000" dirty="0"/>
              <a:t>Genes on the Y are accumulating mutations at a faster rate that those of the X or autosomes</a:t>
            </a:r>
          </a:p>
          <a:p>
            <a:r>
              <a:rPr lang="en-US" sz="2000" dirty="0"/>
              <a:t>	Male Driven Evolution</a:t>
            </a:r>
          </a:p>
          <a:p>
            <a:endParaRPr lang="en-US" sz="2000" dirty="0"/>
          </a:p>
          <a:p>
            <a:r>
              <a:rPr lang="en-US" sz="2000" dirty="0"/>
              <a:t>Genes on the Y accumulate mutations diagnostic for species phylogeny with high accuracy.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805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6274" y="1461898"/>
            <a:ext cx="5607452" cy="51908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58" y="0"/>
            <a:ext cx="4434510" cy="138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412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</TotalTime>
  <Words>2602</Words>
  <Application>Microsoft Macintosh PowerPoint</Application>
  <PresentationFormat>On-screen Show (4:3)</PresentationFormat>
  <Paragraphs>432</Paragraphs>
  <Slides>30</Slides>
  <Notes>23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2" baseType="lpstr">
      <vt:lpstr>Office Theme</vt:lpstr>
      <vt:lpstr>Worksheet</vt:lpstr>
      <vt:lpstr>Testing for Selection in Genes</vt:lpstr>
      <vt:lpstr>Testing Coding Regions for Adaptive Evolution</vt:lpstr>
      <vt:lpstr>Testing for Selection in Aligned Sequences</vt:lpstr>
      <vt:lpstr>Testing hypothesis that Y-linked genes are correlated with speciation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SRY:  the mammalian male determining gene </vt:lpstr>
      <vt:lpstr>PowerPoint Presentation</vt:lpstr>
      <vt:lpstr>Variable sites of Amino Acid Substitutions </vt:lpstr>
      <vt:lpstr>PowerPoint Presentation</vt:lpstr>
      <vt:lpstr>INTERPRETATION OF MODELS</vt:lpstr>
      <vt:lpstr>Detecting Selection in Protein Coding Sequences with PAML</vt:lpstr>
      <vt:lpstr>Why Use PAML?</vt:lpstr>
      <vt:lpstr>Categories of Codon Selection Models</vt:lpstr>
      <vt:lpstr>Files and Format Needed for CodeML Analyses</vt:lpstr>
      <vt:lpstr>Basic Steps to CodeML</vt:lpstr>
      <vt:lpstr>Important Result files for CodeML</vt:lpstr>
      <vt:lpstr>Control file: Among Sites Model M1a (Nearly Neutral)</vt:lpstr>
      <vt:lpstr>Control file: Among Sites Model M2a (Positive Selection)</vt:lpstr>
      <vt:lpstr>Site Models</vt:lpstr>
      <vt:lpstr>SRY: Among Site Model Results</vt:lpstr>
      <vt:lpstr>Branch, Branch-site and Clade  Models</vt:lpstr>
      <vt:lpstr>Control files</vt:lpstr>
      <vt:lpstr>Branch-Site Models SRY</vt:lpstr>
      <vt:lpstr>Exercises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Adaptive Evolution </dc:title>
  <dc:creator>Editor Review</dc:creator>
  <cp:lastModifiedBy>Editor Review</cp:lastModifiedBy>
  <cp:revision>57</cp:revision>
  <dcterms:created xsi:type="dcterms:W3CDTF">2017-05-29T20:00:06Z</dcterms:created>
  <dcterms:modified xsi:type="dcterms:W3CDTF">2017-06-08T15:22:51Z</dcterms:modified>
</cp:coreProperties>
</file>

<file path=docProps/thumbnail.jpeg>
</file>